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88" r:id="rId13"/>
    <p:sldId id="290" r:id="rId14"/>
    <p:sldId id="289" r:id="rId15"/>
    <p:sldId id="291"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EE90CA-2F67-4E38-8131-961ECD9310FA}" type="datetimeFigureOut">
              <a:rPr lang="ru-RU" smtClean="0"/>
              <a:pPr/>
              <a:t>26.04.2016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6FA41D-0271-427C-9AEE-D62AAEB78C37}"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98D5B2D-7BA2-4D49-81E2-F4A0673D42E1}"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3C8B88-6EBE-45CA-B6CA-90F159BFCA22}"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2771CB-258D-4DDA-AF12-A1AAAD884BEC}"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9BDE6F7-2EE5-48ED-90AA-D53054E7558A}"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D4231D4-98BF-4A0D-B4ED-804CE877A2D4}" type="datetime1">
              <a:rPr lang="ru-RU" smtClean="0"/>
              <a:pPr/>
              <a:t>26.04.2016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5EE3A19-7E69-4D87-9E34-27EEE4D08463}"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EDD70D8-F320-431C-8F90-972D2C8FA508}" type="datetime1">
              <a:rPr lang="ru-RU" smtClean="0"/>
              <a:pPr/>
              <a:t>26.04.2016</a:t>
            </a:fld>
            <a:endParaRPr lang="ru-RU"/>
          </a:p>
        </p:txBody>
      </p:sp>
      <p:sp>
        <p:nvSpPr>
          <p:cNvPr id="8" name="Нижний колонтитул 7"/>
          <p:cNvSpPr>
            <a:spLocks noGrp="1"/>
          </p:cNvSpPr>
          <p:nvPr>
            <p:ph type="ftr" sz="quarter" idx="11"/>
          </p:nvPr>
        </p:nvSpPr>
        <p:spPr/>
        <p:txBody>
          <a:bodyPr/>
          <a:lstStyle/>
          <a:p>
            <a:r>
              <a:rPr lang="ru-RU" smtClean="0"/>
              <a:t>МГУ</a:t>
            </a:r>
            <a:endParaRPr lang="ru-RU"/>
          </a:p>
        </p:txBody>
      </p:sp>
      <p:sp>
        <p:nvSpPr>
          <p:cNvPr id="9" name="Номер слайда 8"/>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0B313C2-4581-4A8B-99BA-8EA85D44045A}" type="datetime1">
              <a:rPr lang="ru-RU" smtClean="0"/>
              <a:pPr/>
              <a:t>26.04.2016</a:t>
            </a:fld>
            <a:endParaRPr lang="ru-RU"/>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4D3AC7-7C35-45A1-9C52-121A0EF1966E}" type="datetime1">
              <a:rPr lang="ru-RU" smtClean="0"/>
              <a:pPr/>
              <a:t>26.04.2016</a:t>
            </a:fld>
            <a:endParaRPr lang="ru-RU"/>
          </a:p>
        </p:txBody>
      </p:sp>
      <p:sp>
        <p:nvSpPr>
          <p:cNvPr id="3" name="Нижний колонтитул 2"/>
          <p:cNvSpPr>
            <a:spLocks noGrp="1"/>
          </p:cNvSpPr>
          <p:nvPr>
            <p:ph type="ftr" sz="quarter" idx="11"/>
          </p:nvPr>
        </p:nvSpPr>
        <p:spPr/>
        <p:txBody>
          <a:bodyPr/>
          <a:lstStyle/>
          <a:p>
            <a:r>
              <a:rPr lang="ru-RU" smtClean="0"/>
              <a:t>МГУ</a:t>
            </a:r>
            <a:endParaRPr lang="ru-RU"/>
          </a:p>
        </p:txBody>
      </p:sp>
      <p:sp>
        <p:nvSpPr>
          <p:cNvPr id="4" name="Номер слайда 3"/>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55A58A3-FA79-4765-8B0C-A99F6092C905}"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142B58-C430-4A3F-AB5E-A843AFA3B9EF}" type="datetime1">
              <a:rPr lang="ru-RU" smtClean="0"/>
              <a:pPr/>
              <a:t>26.04.2016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40D09E-2CED-41C8-9078-FB5BD70D1891}" type="datetime1">
              <a:rPr lang="ru-RU" smtClean="0"/>
              <a:pPr/>
              <a:t>26.04.2016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МГУ</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80E5A-0641-4D06-B0DF-AE4A33E86FB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ntuit.ru/EDI/23_10_13_1/1382476690-8609/tutorial/555/objects/2/files/02-02.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t>Управление информационной безопасности</a:t>
            </a:r>
            <a:endParaRPr lang="ru-RU" dirty="0"/>
          </a:p>
        </p:txBody>
      </p:sp>
      <p:sp>
        <p:nvSpPr>
          <p:cNvPr id="3" name="Подзаголовок 2"/>
          <p:cNvSpPr>
            <a:spLocks noGrp="1"/>
          </p:cNvSpPr>
          <p:nvPr>
            <p:ph type="subTitle" idx="1"/>
          </p:nvPr>
        </p:nvSpPr>
        <p:spPr/>
        <p:txBody>
          <a:bodyPr/>
          <a:lstStyle/>
          <a:p>
            <a:r>
              <a:rPr lang="ru-RU" dirty="0" smtClean="0"/>
              <a:t>Исчисление доверия</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вопроса</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В 1990 году Рабочая группа 3 Подкомитета 27 Первого совместного технического комитета (JTC1/SC27/WG3) Международной организации по стандартизации (ISO) приступила к разработке "Критериев оценки </a:t>
            </a:r>
            <a:r>
              <a:rPr lang="ru-RU" dirty="0" err="1" smtClean="0"/>
              <a:t>безопасностиинформационных</a:t>
            </a:r>
            <a:r>
              <a:rPr lang="ru-RU" dirty="0" smtClean="0"/>
              <a:t> технологий . Несколько позже, в 1993 году, правительственные организации шести североамериканских и европейских стран - Канады, США, Великобритании, Германии, Нидерландов и Франции - занялись составлением так называемых " Общих критериев оценки безопасности информационных технологий »). За этим документом исторически закрепилось более короткое название – «</a:t>
            </a:r>
            <a:r>
              <a:rPr lang="ru-RU" b="1" dirty="0" smtClean="0"/>
              <a:t>Общие критерии</a:t>
            </a:r>
            <a:r>
              <a:rPr lang="ru-RU" dirty="0" smtClean="0"/>
              <a:t> »</a:t>
            </a:r>
          </a:p>
          <a:p>
            <a:r>
              <a:rPr lang="ru-RU" dirty="0" smtClean="0"/>
              <a:t>В сентябре 2006 года появились версии 3.1 ОК и ОМО, которые и были признаны Управляющим комитетом по Общим критериям официальными версиями ОК и ОМО наряду (на переходный период) с версиями 2.3 ОК и ОМО.</a:t>
            </a:r>
          </a:p>
          <a:p>
            <a:r>
              <a:rPr lang="ru-RU" dirty="0" smtClean="0"/>
              <a:t>В мае 2000 года уполномоченные правительственные организации шести стран-основателей, а также Австралии и Новой Зеландии, Греции, Италии, Испании, Норвегии, Финляндии и Швеции подписали </a:t>
            </a:r>
            <a:r>
              <a:rPr lang="ru-RU" b="1" dirty="0" smtClean="0"/>
              <a:t>соглашение </a:t>
            </a:r>
            <a:r>
              <a:rPr lang="ru-RU" dirty="0" smtClean="0"/>
              <a:t>"О признании сертификатов по Общим критериям в области безопасности информационных технологий " (позднее к нему присоединились Австрия и Израиль, а в 2003 году — Турция, Венгрия и Япония).</a:t>
            </a:r>
          </a:p>
          <a:p>
            <a:r>
              <a:rPr lang="ru-RU" dirty="0" smtClean="0"/>
              <a:t>В 1999 году была организована работа по подготовке российского стандарта и Руководящего документа (РД) </a:t>
            </a:r>
            <a:r>
              <a:rPr lang="ru-RU" dirty="0" err="1" smtClean="0"/>
              <a:t>Гостехкомиссии</a:t>
            </a:r>
            <a:r>
              <a:rPr lang="ru-RU" dirty="0" smtClean="0"/>
              <a:t> России на основе аутентичного перевода ОК. Она была успешно завершена в 2002 году. Тогда был официально издан </a:t>
            </a:r>
            <a:r>
              <a:rPr lang="ru-RU" b="1" dirty="0" smtClean="0"/>
              <a:t>ГОСТ Р ИСО/МЭК 15408-2002</a:t>
            </a:r>
            <a:r>
              <a:rPr lang="ru-RU" dirty="0" smtClean="0"/>
              <a:t> "Критерии оценки безопасности информационных технологий « с датой введения в действие 1 января 2004 года. А до того положение регулировалось РД </a:t>
            </a:r>
            <a:r>
              <a:rPr lang="ru-RU" dirty="0" err="1" smtClean="0"/>
              <a:t>Гостехкомиссии</a:t>
            </a:r>
            <a:r>
              <a:rPr lang="ru-RU" dirty="0" smtClean="0"/>
              <a:t> России, который, как и " Общие критерии ", по замыслу разработчиков, должен быть динамичнее стандарта, модифицируясь вместе с ОК.</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439718"/>
          </a:xfrm>
        </p:spPr>
        <p:txBody>
          <a:bodyPr>
            <a:normAutofit fontScale="90000"/>
          </a:bodyPr>
          <a:lstStyle/>
          <a:p>
            <a:r>
              <a:rPr lang="ru-RU" dirty="0" smtClean="0"/>
              <a:t>Высокоуровневые понятия информационной безопасности</a:t>
            </a:r>
            <a:endParaRPr lang="ru-RU" dirty="0"/>
          </a:p>
        </p:txBody>
      </p:sp>
      <p:pic>
        <p:nvPicPr>
          <p:cNvPr id="6" name="Содержимое 5" descr="Понятия безопасности и их взаимосвязь в соответствии с ГОСТ Р ИСО/МЭК 15408-1-2008"/>
          <p:cNvPicPr>
            <a:picLocks noGrp="1"/>
          </p:cNvPicPr>
          <p:nvPr>
            <p:ph idx="1"/>
          </p:nvPr>
        </p:nvPicPr>
        <p:blipFill>
          <a:blip r:embed="rId2"/>
          <a:stretch>
            <a:fillRect/>
          </a:stretch>
        </p:blipFill>
        <p:spPr bwMode="auto">
          <a:xfrm>
            <a:off x="1838325" y="1739106"/>
            <a:ext cx="5467350" cy="4248150"/>
          </a:xfrm>
          <a:prstGeom prst="rect">
            <a:avLst/>
          </a:prstGeom>
          <a:noFill/>
          <a:ln w="9525">
            <a:noFill/>
            <a:miter lim="800000"/>
            <a:headEnd/>
            <a:tailEnd/>
          </a:ln>
        </p:spPr>
      </p:pic>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Миссия Общих критериев</a:t>
            </a:r>
            <a:endParaRPr lang="ru-RU" dirty="0"/>
          </a:p>
        </p:txBody>
      </p:sp>
      <p:sp>
        <p:nvSpPr>
          <p:cNvPr id="3" name="Содержимое 2"/>
          <p:cNvSpPr>
            <a:spLocks noGrp="1"/>
          </p:cNvSpPr>
          <p:nvPr>
            <p:ph idx="1"/>
          </p:nvPr>
        </p:nvSpPr>
        <p:spPr>
          <a:xfrm>
            <a:off x="457200" y="1600200"/>
            <a:ext cx="8229600" cy="4829196"/>
          </a:xfrm>
        </p:spPr>
        <p:txBody>
          <a:bodyPr>
            <a:normAutofit fontScale="70000" lnSpcReduction="20000"/>
          </a:bodyPr>
          <a:lstStyle/>
          <a:p>
            <a:r>
              <a:rPr lang="ru-RU" dirty="0"/>
              <a:t>Общие критерии (</a:t>
            </a:r>
            <a:r>
              <a:rPr lang="ru-RU" dirty="0" err="1"/>
              <a:t>Common</a:t>
            </a:r>
            <a:r>
              <a:rPr lang="ru-RU" dirty="0"/>
              <a:t> </a:t>
            </a:r>
            <a:r>
              <a:rPr lang="ru-RU" dirty="0" err="1"/>
              <a:t>Criteria</a:t>
            </a:r>
            <a:r>
              <a:rPr lang="ru-RU" dirty="0"/>
              <a:t>) позволяют выполнять объективную оценку, чтобы подтверждать тот факт, что конкретный продукт или система удовлетворяет определенному набору требований к защищенности. Хотя фокус Общих критериев направлен на оценку, он представляет стандарт, который интересен тем, кто разрабатывает требования по защищенности.</a:t>
            </a:r>
          </a:p>
          <a:p>
            <a:r>
              <a:rPr lang="ru-RU" dirty="0"/>
              <a:t>Общие критерии являются международным стандартом (ISO/IEC 15408) компьютерной защищенности. Оценка по Общим критериям позволяет выполнить объективную оценку, чтобы подтвердить тот факт, что конкретная продукция удовлетворяет определенному набору требований защищенности. Фокус Общих критериев направлен на оценку продукции или системы и в меньшей степени на разработку требований. Однако, его оценочная роль делает его интересным для тех, кто разрабатывает требования к защищенности.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Оценочные уровни</a:t>
            </a:r>
            <a:endParaRPr lang="ru-RU" dirty="0"/>
          </a:p>
        </p:txBody>
      </p:sp>
      <p:sp>
        <p:nvSpPr>
          <p:cNvPr id="3" name="Содержимое 2"/>
          <p:cNvSpPr>
            <a:spLocks noGrp="1"/>
          </p:cNvSpPr>
          <p:nvPr>
            <p:ph idx="1"/>
          </p:nvPr>
        </p:nvSpPr>
        <p:spPr/>
        <p:txBody>
          <a:bodyPr>
            <a:normAutofit fontScale="70000" lnSpcReduction="20000"/>
          </a:bodyPr>
          <a:lstStyle/>
          <a:p>
            <a:r>
              <a:rPr lang="ru-RU" dirty="0"/>
              <a:t>Требования по функциональности и гарантированной защищенности являются основой Общих критериев. Существует семь Оценочных уровней доверия EAL (</a:t>
            </a:r>
            <a:r>
              <a:rPr lang="ru-RU" dirty="0" err="1"/>
              <a:t>Evaluation</a:t>
            </a:r>
            <a:r>
              <a:rPr lang="ru-RU" dirty="0"/>
              <a:t> </a:t>
            </a:r>
            <a:r>
              <a:rPr lang="ru-RU" dirty="0" err="1"/>
              <a:t>Assurance</a:t>
            </a:r>
            <a:r>
              <a:rPr lang="ru-RU" dirty="0"/>
              <a:t> </a:t>
            </a:r>
            <a:r>
              <a:rPr lang="ru-RU" dirty="0" err="1"/>
              <a:t>Level</a:t>
            </a:r>
            <a:r>
              <a:rPr lang="ru-RU" dirty="0"/>
              <a:t>). Чем выше уровень, тем больше у вас уверенности в том, что требования по защищенности функциональности удовлетворены. Эти уровни следующие</a:t>
            </a:r>
            <a:r>
              <a:rPr lang="ru-RU" dirty="0" smtClean="0"/>
              <a:t>:</a:t>
            </a:r>
          </a:p>
          <a:p>
            <a:endParaRPr lang="ru-RU" dirty="0"/>
          </a:p>
          <a:p>
            <a:r>
              <a:rPr lang="ru-RU" dirty="0"/>
              <a:t>•	</a:t>
            </a:r>
            <a:r>
              <a:rPr lang="ru-RU" b="1" dirty="0"/>
              <a:t>EAL1: Функционально тестируемый (</a:t>
            </a:r>
            <a:r>
              <a:rPr lang="ru-RU" b="1" dirty="0" err="1"/>
              <a:t>Functionally</a:t>
            </a:r>
            <a:r>
              <a:rPr lang="ru-RU" b="1" dirty="0"/>
              <a:t> </a:t>
            </a:r>
            <a:r>
              <a:rPr lang="ru-RU" b="1" dirty="0" err="1"/>
              <a:t>Tested</a:t>
            </a:r>
            <a:r>
              <a:rPr lang="ru-RU" b="1" dirty="0"/>
              <a:t>)</a:t>
            </a:r>
            <a:r>
              <a:rPr lang="ru-RU" dirty="0"/>
              <a:t>: Применяется, когда вам требуется уверенность в корректной работе продукта, но вы не считаете угрозы защищенности серьезными. Оценка на данном уровне должна предоставить свидетельство того факта, что объект данной оценки функционирует в соответствии со своей документаций и что он обеспечивает полезную защиту от идентифицированных угроз.</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Оценочные уровни (2)</a:t>
            </a:r>
            <a:endParaRPr lang="ru-RU" dirty="0"/>
          </a:p>
        </p:txBody>
      </p:sp>
      <p:sp>
        <p:nvSpPr>
          <p:cNvPr id="3" name="Содержимое 2"/>
          <p:cNvSpPr>
            <a:spLocks noGrp="1"/>
          </p:cNvSpPr>
          <p:nvPr>
            <p:ph idx="1"/>
          </p:nvPr>
        </p:nvSpPr>
        <p:spPr/>
        <p:txBody>
          <a:bodyPr>
            <a:normAutofit fontScale="62500" lnSpcReduction="20000"/>
          </a:bodyPr>
          <a:lstStyle/>
          <a:p>
            <a:r>
              <a:rPr lang="ru-RU" b="1" dirty="0"/>
              <a:t>EAL2: Структурно тестируемый (</a:t>
            </a:r>
            <a:r>
              <a:rPr lang="ru-RU" b="1" dirty="0" err="1"/>
              <a:t>Structurally</a:t>
            </a:r>
            <a:r>
              <a:rPr lang="ru-RU" b="1" dirty="0"/>
              <a:t> </a:t>
            </a:r>
            <a:r>
              <a:rPr lang="ru-RU" b="1" dirty="0" err="1"/>
              <a:t>Tested</a:t>
            </a:r>
            <a:r>
              <a:rPr lang="ru-RU" b="1" dirty="0"/>
              <a:t>)</a:t>
            </a:r>
            <a:r>
              <a:rPr lang="ru-RU" dirty="0"/>
              <a:t>: Применяется, когда разработчикам или пользователям требуется гарантированная безопасность в диапазоне от низкой до средней, но нет доступа к полной документации по разработке. Такая ситуация может возникнуть, когда существует ограниченный доступ к разработчику или когда производится попытка защитить унаследованные системы.</a:t>
            </a:r>
          </a:p>
          <a:p>
            <a:r>
              <a:rPr lang="ru-RU" dirty="0"/>
              <a:t>•	</a:t>
            </a:r>
            <a:r>
              <a:rPr lang="ru-RU" b="1" dirty="0"/>
              <a:t>EAL3: Методические тестируемый и проверяемый (</a:t>
            </a:r>
            <a:r>
              <a:rPr lang="ru-RU" b="1" dirty="0" err="1"/>
              <a:t>Methodically</a:t>
            </a:r>
            <a:r>
              <a:rPr lang="ru-RU" b="1" dirty="0"/>
              <a:t> </a:t>
            </a:r>
            <a:r>
              <a:rPr lang="ru-RU" b="1" dirty="0" err="1"/>
              <a:t>Tested</a:t>
            </a:r>
            <a:r>
              <a:rPr lang="ru-RU" b="1" dirty="0"/>
              <a:t> </a:t>
            </a:r>
            <a:r>
              <a:rPr lang="ru-RU" b="1" dirty="0" err="1"/>
              <a:t>and</a:t>
            </a:r>
            <a:r>
              <a:rPr lang="ru-RU" b="1" dirty="0"/>
              <a:t> </a:t>
            </a:r>
            <a:r>
              <a:rPr lang="ru-RU" b="1" dirty="0" err="1"/>
              <a:t>Checked</a:t>
            </a:r>
            <a:r>
              <a:rPr lang="ru-RU" dirty="0"/>
              <a:t>): Применяется, когда разработчики или пользователи требуют средний уровень независимо гарантируемой защиты и требуют тщательного исследования объекта оценки и его разработки, без реального обратного проектирования.</a:t>
            </a:r>
          </a:p>
          <a:p>
            <a:r>
              <a:rPr lang="ru-RU" dirty="0"/>
              <a:t>•	</a:t>
            </a:r>
            <a:r>
              <a:rPr lang="ru-RU" b="1" dirty="0"/>
              <a:t>EAL4: Методически разрабатываемый, тестируемый и анализируемый (</a:t>
            </a:r>
            <a:r>
              <a:rPr lang="ru-RU" b="1" dirty="0" err="1"/>
              <a:t>Methodically</a:t>
            </a:r>
            <a:r>
              <a:rPr lang="ru-RU" b="1" dirty="0"/>
              <a:t> </a:t>
            </a:r>
            <a:r>
              <a:rPr lang="ru-RU" b="1" dirty="0" err="1"/>
              <a:t>Designed</a:t>
            </a:r>
            <a:r>
              <a:rPr lang="ru-RU" b="1" dirty="0"/>
              <a:t>, </a:t>
            </a:r>
            <a:r>
              <a:rPr lang="ru-RU" b="1" dirty="0" err="1"/>
              <a:t>Tested</a:t>
            </a:r>
            <a:r>
              <a:rPr lang="ru-RU" b="1" dirty="0"/>
              <a:t>, </a:t>
            </a:r>
            <a:r>
              <a:rPr lang="ru-RU" b="1" dirty="0" err="1"/>
              <a:t>and</a:t>
            </a:r>
            <a:r>
              <a:rPr lang="ru-RU" b="1" dirty="0"/>
              <a:t> </a:t>
            </a:r>
            <a:r>
              <a:rPr lang="ru-RU" b="1" dirty="0" err="1"/>
              <a:t>Reviewed</a:t>
            </a:r>
            <a:r>
              <a:rPr lang="ru-RU" dirty="0"/>
              <a:t>): Применяется, когда разработчики или пользователи требуют уровень независимо гарантируемой защиты в диапазоне от среднего до высокого в обычном товарном продукте и готовы понести дополнительные затраты на разработки в части защиты.</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Оценочные уровни (3)</a:t>
            </a:r>
            <a:endParaRPr lang="ru-RU" dirty="0"/>
          </a:p>
        </p:txBody>
      </p:sp>
      <p:sp>
        <p:nvSpPr>
          <p:cNvPr id="3" name="Содержимое 2"/>
          <p:cNvSpPr>
            <a:spLocks noGrp="1"/>
          </p:cNvSpPr>
          <p:nvPr>
            <p:ph idx="1"/>
          </p:nvPr>
        </p:nvSpPr>
        <p:spPr/>
        <p:txBody>
          <a:bodyPr>
            <a:normAutofit fontScale="70000" lnSpcReduction="20000"/>
          </a:bodyPr>
          <a:lstStyle/>
          <a:p>
            <a:r>
              <a:rPr lang="ru-RU" b="1" dirty="0"/>
              <a:t>EAL5: </a:t>
            </a:r>
            <a:r>
              <a:rPr lang="ru-RU" b="1" dirty="0" err="1"/>
              <a:t>Полуформально</a:t>
            </a:r>
            <a:r>
              <a:rPr lang="ru-RU" b="1" dirty="0"/>
              <a:t> разрабатываемый и тестируемый</a:t>
            </a:r>
            <a:r>
              <a:rPr lang="ru-RU" dirty="0"/>
              <a:t>: Применяется, когда разработчики или пользователи требуют высокую независимо гарантируемую защиту в планируемой разработке и требуют строгого подхода к разработке, который не требует необоснованных расходов по части специальных методов проектирования защиты.</a:t>
            </a:r>
          </a:p>
          <a:p>
            <a:r>
              <a:rPr lang="ru-RU" dirty="0"/>
              <a:t>•	</a:t>
            </a:r>
            <a:r>
              <a:rPr lang="ru-RU" b="1" dirty="0"/>
              <a:t>EAL6: </a:t>
            </a:r>
            <a:r>
              <a:rPr lang="ru-RU" b="1" dirty="0" err="1"/>
              <a:t>Полуформально</a:t>
            </a:r>
            <a:r>
              <a:rPr lang="ru-RU" b="1" dirty="0"/>
              <a:t> проверяемая и тестируемая разработка</a:t>
            </a:r>
            <a:r>
              <a:rPr lang="ru-RU" dirty="0"/>
              <a:t>: Применяется при разработке целей защиты оценки для прикладной программы в ситуациях высоких рисков, когда ценность защищаемых ресурсов оправдывает дополнительные расходы.</a:t>
            </a:r>
          </a:p>
          <a:p>
            <a:r>
              <a:rPr lang="ru-RU" dirty="0"/>
              <a:t>•	</a:t>
            </a:r>
            <a:r>
              <a:rPr lang="ru-RU" b="1" dirty="0"/>
              <a:t>EAL7: Формально проверяемая и тестируемая разработка</a:t>
            </a:r>
            <a:r>
              <a:rPr lang="ru-RU" dirty="0"/>
              <a:t>: Применяется для разработки целей защиты оценки для прикладной программы в ситуациях экстремально высоких рисков, а также когда высокая ценность защищаемых ресурсов оправдывает дополнительные расходы.</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Категории «Общих критериев»</a:t>
            </a:r>
            <a:endParaRPr lang="ru-RU" sz="3200" dirty="0"/>
          </a:p>
        </p:txBody>
      </p:sp>
      <p:sp>
        <p:nvSpPr>
          <p:cNvPr id="3" name="Содержимое 2"/>
          <p:cNvSpPr>
            <a:spLocks noGrp="1"/>
          </p:cNvSpPr>
          <p:nvPr>
            <p:ph idx="1"/>
          </p:nvPr>
        </p:nvSpPr>
        <p:spPr>
          <a:xfrm>
            <a:off x="457200" y="1357298"/>
            <a:ext cx="8229600" cy="4952062"/>
          </a:xfrm>
        </p:spPr>
        <p:txBody>
          <a:bodyPr>
            <a:noAutofit/>
          </a:bodyPr>
          <a:lstStyle/>
          <a:p>
            <a:r>
              <a:rPr lang="ru-RU" sz="1400" b="1" dirty="0" smtClean="0"/>
              <a:t>Объект оценки</a:t>
            </a:r>
            <a:r>
              <a:rPr lang="ru-RU" sz="1400" dirty="0" smtClean="0"/>
              <a:t> (продукт, система) рассматривается в определенном контексте - </a:t>
            </a:r>
            <a:r>
              <a:rPr lang="ru-RU" sz="1400" b="1" dirty="0" smtClean="0"/>
              <a:t>среде безопасности</a:t>
            </a:r>
            <a:r>
              <a:rPr lang="ru-RU" sz="1400" dirty="0" smtClean="0"/>
              <a:t>, в которую включается все, что имеет отношение к его безопасности, а именно:</a:t>
            </a:r>
          </a:p>
          <a:p>
            <a:pPr lvl="1"/>
            <a:r>
              <a:rPr lang="ru-RU" sz="1400" dirty="0" smtClean="0"/>
              <a:t>законодательная среда - законы и нормативные акты;</a:t>
            </a:r>
          </a:p>
          <a:p>
            <a:pPr lvl="1"/>
            <a:r>
              <a:rPr lang="ru-RU" sz="1400" dirty="0" smtClean="0"/>
              <a:t>административная среда - положения политик и программ безопасности;</a:t>
            </a:r>
          </a:p>
          <a:p>
            <a:pPr lvl="1"/>
            <a:r>
              <a:rPr lang="ru-RU" sz="1400" dirty="0" smtClean="0"/>
              <a:t>процедурная среда - физическая среда и меры физической защиты, персонал и принятые эксплуатационные процедуры;</a:t>
            </a:r>
          </a:p>
          <a:p>
            <a:pPr lvl="1"/>
            <a:r>
              <a:rPr lang="ru-RU" sz="1400" dirty="0" smtClean="0"/>
              <a:t>программно-техническая среда - предназначение </a:t>
            </a:r>
            <a:r>
              <a:rPr lang="ru-RU" sz="1400" b="1" dirty="0" smtClean="0"/>
              <a:t>объекта оценки,</a:t>
            </a:r>
            <a:r>
              <a:rPr lang="ru-RU" sz="1400" dirty="0" smtClean="0"/>
              <a:t> области его применения, активы (ресурсы), которые требуют защиты.</a:t>
            </a:r>
          </a:p>
          <a:p>
            <a:pPr lvl="0"/>
            <a:r>
              <a:rPr lang="ru-RU" sz="1400" dirty="0" smtClean="0"/>
              <a:t>Аспекты среды безопасности</a:t>
            </a:r>
            <a:r>
              <a:rPr lang="ru-RU" sz="1400" b="1" dirty="0" smtClean="0"/>
              <a:t>:</a:t>
            </a:r>
          </a:p>
          <a:p>
            <a:pPr lvl="1"/>
            <a:r>
              <a:rPr lang="ru-RU" sz="1400" b="1" dirty="0" smtClean="0"/>
              <a:t>Предположения безопасности </a:t>
            </a:r>
            <a:r>
              <a:rPr lang="ru-RU" sz="1400" dirty="0" smtClean="0"/>
              <a:t>выделяют </a:t>
            </a:r>
            <a:r>
              <a:rPr lang="ru-RU" sz="1400" b="1" dirty="0" smtClean="0"/>
              <a:t>объект оценки</a:t>
            </a:r>
            <a:r>
              <a:rPr lang="ru-RU" sz="1400" dirty="0" smtClean="0"/>
              <a:t> из общего контекста, задают границы рассмотрения. </a:t>
            </a:r>
          </a:p>
          <a:p>
            <a:pPr lvl="1"/>
            <a:r>
              <a:rPr lang="ru-RU" sz="1400" b="1" dirty="0" smtClean="0"/>
              <a:t>Угрозы безопасности</a:t>
            </a:r>
            <a:r>
              <a:rPr lang="ru-RU" sz="1400" dirty="0" smtClean="0"/>
              <a:t> , наличие которых в рассматриваемой среде установлено или предполагается. </a:t>
            </a:r>
          </a:p>
          <a:p>
            <a:pPr lvl="1"/>
            <a:r>
              <a:rPr lang="ru-RU" sz="1400" b="1" dirty="0" smtClean="0"/>
              <a:t>Положения политики безопасности</a:t>
            </a:r>
            <a:r>
              <a:rPr lang="ru-RU" sz="1400" dirty="0" smtClean="0"/>
              <a:t>, предназначенные для применения к </a:t>
            </a:r>
            <a:r>
              <a:rPr lang="ru-RU" sz="1400" b="1" dirty="0" smtClean="0"/>
              <a:t>объекту оценки</a:t>
            </a:r>
            <a:r>
              <a:rPr lang="ru-RU" sz="1400" dirty="0" smtClean="0"/>
              <a:t>. </a:t>
            </a:r>
          </a:p>
          <a:p>
            <a:pPr indent="0" algn="ctr">
              <a:buNone/>
            </a:pPr>
            <a:endParaRPr lang="ru-RU" sz="1400" dirty="0" smtClean="0"/>
          </a:p>
          <a:p>
            <a:pPr indent="0" algn="ctr">
              <a:buNone/>
            </a:pPr>
            <a:r>
              <a:rPr lang="ru-RU" sz="1400" dirty="0" smtClean="0"/>
              <a:t>На основании предположений, при учете угроз и положений политики безопасности формулируются </a:t>
            </a:r>
            <a:r>
              <a:rPr lang="ru-RU" sz="1400" b="1" dirty="0" smtClean="0"/>
              <a:t>цели безопасности</a:t>
            </a:r>
            <a:r>
              <a:rPr lang="ru-RU" sz="1400" dirty="0" smtClean="0"/>
              <a:t> для объекта оценки, направленные на обеспечение противостояния угрозам и выполнение политики безопасности. Для их достижения к объекту и среде предъявляются </a:t>
            </a:r>
            <a:r>
              <a:rPr lang="ru-RU" sz="1400" b="1" dirty="0" smtClean="0"/>
              <a:t>требования безопасности</a:t>
            </a:r>
            <a:r>
              <a:rPr lang="ru-RU" sz="1400" dirty="0" smtClean="0"/>
              <a:t>.</a:t>
            </a:r>
          </a:p>
          <a:p>
            <a:endParaRPr lang="ru-RU" sz="1200"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«Общих критериев»</a:t>
            </a:r>
            <a:endParaRPr lang="ru-RU" dirty="0"/>
          </a:p>
        </p:txBody>
      </p:sp>
      <p:sp>
        <p:nvSpPr>
          <p:cNvPr id="3" name="Содержимое 2"/>
          <p:cNvSpPr>
            <a:spLocks noGrp="1"/>
          </p:cNvSpPr>
          <p:nvPr>
            <p:ph idx="1"/>
          </p:nvPr>
        </p:nvSpPr>
        <p:spPr>
          <a:xfrm>
            <a:off x="500034" y="1571612"/>
            <a:ext cx="8229600" cy="5023500"/>
          </a:xfrm>
        </p:spPr>
        <p:txBody>
          <a:bodyPr>
            <a:normAutofit fontScale="70000" lnSpcReduction="20000"/>
          </a:bodyPr>
          <a:lstStyle/>
          <a:p>
            <a:r>
              <a:rPr lang="ru-RU" dirty="0" smtClean="0"/>
              <a:t>Удовлетворяются потребности трех групп специалистов: разработчиков, экспертов по сертификации и пользователей объекта оценки. </a:t>
            </a:r>
          </a:p>
          <a:p>
            <a:r>
              <a:rPr lang="ru-RU" dirty="0" smtClean="0"/>
              <a:t>Предусматривается наличие двух типов требований безопасности - функциональных и доверия.</a:t>
            </a:r>
          </a:p>
          <a:p>
            <a:r>
              <a:rPr lang="ru-RU" dirty="0" smtClean="0"/>
              <a:t>Функциональные требования относятся к сервисам безопасности, таким как идентификация, аутентификация, управление доступом, аудит и т.д.</a:t>
            </a:r>
          </a:p>
          <a:p>
            <a:r>
              <a:rPr lang="ru-RU" dirty="0" smtClean="0"/>
              <a:t>Требования доверия к безопасности относятся к технологии разработки, тестированию, анализу уязвимостей, поставке, сопровождению, эксплуатационной документации и т.д.</a:t>
            </a:r>
          </a:p>
          <a:p>
            <a:r>
              <a:rPr lang="ru-RU" dirty="0" smtClean="0"/>
              <a:t>Описание обоих типов требований выполнено в едином стиле: они организованы в иерархию "класс - семейство - компонент - элемент". Термин "класс" используется для наиболее общей группировки требований безопасности, а элемент - самый нижний, неделимый уровень требований безопасности.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ru-RU" dirty="0" smtClean="0"/>
              <a:t>Документы «Общих критериев»</a:t>
            </a:r>
            <a:endParaRPr lang="ru-RU" dirty="0"/>
          </a:p>
        </p:txBody>
      </p:sp>
      <p:sp>
        <p:nvSpPr>
          <p:cNvPr id="3" name="Содержимое 2"/>
          <p:cNvSpPr>
            <a:spLocks noGrp="1"/>
          </p:cNvSpPr>
          <p:nvPr>
            <p:ph idx="1"/>
          </p:nvPr>
        </p:nvSpPr>
        <p:spPr>
          <a:xfrm>
            <a:off x="457200" y="1285860"/>
            <a:ext cx="8229600" cy="4840303"/>
          </a:xfrm>
        </p:spPr>
        <p:txBody>
          <a:bodyPr>
            <a:normAutofit fontScale="55000" lnSpcReduction="20000"/>
          </a:bodyPr>
          <a:lstStyle/>
          <a:p>
            <a:r>
              <a:rPr lang="ru-RU" dirty="0" smtClean="0"/>
              <a:t>Для типовых объектов оценки предусматривают разработку типовых совокупностей требований безопасности, называемых </a:t>
            </a:r>
            <a:r>
              <a:rPr lang="ru-RU" b="1" dirty="0" smtClean="0"/>
              <a:t>профилями защиты</a:t>
            </a:r>
            <a:r>
              <a:rPr lang="ru-RU" dirty="0" smtClean="0"/>
              <a:t> </a:t>
            </a:r>
          </a:p>
          <a:p>
            <a:r>
              <a:rPr lang="ru-RU" dirty="0" smtClean="0"/>
              <a:t>Для проектируемого изделия за выработкой требований следует разработка краткой спецификации, входящей в </a:t>
            </a:r>
            <a:r>
              <a:rPr lang="ru-RU" b="1" dirty="0" smtClean="0"/>
              <a:t>задание по безопасности</a:t>
            </a:r>
            <a:endParaRPr lang="ru-RU" dirty="0" smtClean="0"/>
          </a:p>
          <a:p>
            <a:r>
              <a:rPr lang="ru-RU" dirty="0" smtClean="0"/>
              <a:t>Как вспомогательный элемент, упрощающий создание профилей защиты и заданий по безопасности, могут применяться </a:t>
            </a:r>
            <a:r>
              <a:rPr lang="ru-RU" b="1" dirty="0" smtClean="0"/>
              <a:t>функциональные пакеты</a:t>
            </a:r>
            <a:r>
              <a:rPr lang="ru-RU" dirty="0" smtClean="0"/>
              <a:t> - неоднократно используемые совокупности компонентов, объединенных для достижения установленных целей безопасности</a:t>
            </a:r>
          </a:p>
          <a:p>
            <a:r>
              <a:rPr lang="ru-RU" dirty="0" smtClean="0"/>
              <a:t>Краткая спецификация в задании по безопасности определяет  требований на </a:t>
            </a:r>
            <a:r>
              <a:rPr lang="ru-RU" b="1" dirty="0" smtClean="0"/>
              <a:t>функции безопасности</a:t>
            </a:r>
            <a:r>
              <a:rPr lang="ru-RU" dirty="0" smtClean="0"/>
              <a:t> </a:t>
            </a:r>
          </a:p>
          <a:p>
            <a:r>
              <a:rPr lang="ru-RU" dirty="0" smtClean="0"/>
              <a:t>За требованиями безопасности следует функциональная спецификация, затем проект верхнего уровня, необходимое число промежуточных уровней и проект нижнего уровня. Между уровнями представления должно демонстрироваться соответствие, то есть все сущности более высоких уровней обязаны фигурировать и "ниже", а "внизу" нет места лишним сущностям, не обусловленным потребностями более высоких уровней.</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профиля защиты</a:t>
            </a:r>
            <a:endParaRPr lang="ru-RU" dirty="0"/>
          </a:p>
        </p:txBody>
      </p:sp>
      <p:pic>
        <p:nvPicPr>
          <p:cNvPr id="6" name="Содержимое 5" descr="Структура профиля защиты">
            <a:hlinkClick r:id="rId2"/>
          </p:cNvPr>
          <p:cNvPicPr>
            <a:picLocks noGrp="1"/>
          </p:cNvPicPr>
          <p:nvPr>
            <p:ph idx="1"/>
          </p:nvPr>
        </p:nvPicPr>
        <p:blipFill>
          <a:blip r:embed="rId3"/>
          <a:stretch>
            <a:fillRect/>
          </a:stretch>
        </p:blipFill>
        <p:spPr bwMode="auto">
          <a:xfrm>
            <a:off x="2362475" y="1600200"/>
            <a:ext cx="4419050" cy="4525963"/>
          </a:xfrm>
          <a:prstGeom prst="rect">
            <a:avLst/>
          </a:prstGeom>
          <a:noFill/>
          <a:ln w="9525">
            <a:noFill/>
            <a:miter lim="800000"/>
            <a:headEnd/>
            <a:tailEnd/>
          </a:ln>
        </p:spPr>
      </p:pic>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Необходимость доверия</a:t>
            </a:r>
            <a:endParaRPr lang="ru-RU" dirty="0"/>
          </a:p>
        </p:txBody>
      </p:sp>
      <p:sp>
        <p:nvSpPr>
          <p:cNvPr id="3" name="Содержимое 2"/>
          <p:cNvSpPr>
            <a:spLocks noGrp="1"/>
          </p:cNvSpPr>
          <p:nvPr>
            <p:ph idx="1"/>
          </p:nvPr>
        </p:nvSpPr>
        <p:spPr>
          <a:xfrm>
            <a:off x="457200" y="1214422"/>
            <a:ext cx="8229600" cy="5094938"/>
          </a:xfrm>
        </p:spPr>
        <p:txBody>
          <a:bodyPr>
            <a:normAutofit fontScale="55000" lnSpcReduction="20000"/>
          </a:bodyPr>
          <a:lstStyle/>
          <a:p>
            <a:r>
              <a:rPr lang="ru-RU" dirty="0" smtClean="0"/>
              <a:t>Безошибочное и устойчивое функционирование системы ИТ в рамках приемлемых ограничений по стоимости и времени невозможно осуществить в течение всего ее жизненного цикла (из-за ошибок оператора, отказа оборудования или несовершенства механизмов обеспечения безопасности). </a:t>
            </a:r>
          </a:p>
          <a:p>
            <a:pPr marL="252000" indent="0">
              <a:buNone/>
            </a:pPr>
            <a:endParaRPr lang="ru-RU" dirty="0" smtClean="0"/>
          </a:p>
          <a:p>
            <a:pPr marL="252000" indent="0" algn="ctr">
              <a:buNone/>
            </a:pPr>
            <a:r>
              <a:rPr lang="ru-RU" b="1" dirty="0" smtClean="0"/>
              <a:t>Поэтому невозможно гарантировать абсолютную безошибочность, устойчивость и безопасность функционирования системы ИТ.</a:t>
            </a:r>
          </a:p>
          <a:p>
            <a:pPr marL="252000" indent="0" algn="ctr">
              <a:buNone/>
            </a:pPr>
            <a:endParaRPr lang="ru-RU" b="1" dirty="0" smtClean="0"/>
          </a:p>
          <a:p>
            <a:r>
              <a:rPr lang="ru-RU" dirty="0" smtClean="0"/>
              <a:t>Ошибки, уязвимости и риски будут всегда существовать и изменяться на всех стадиях жизненного цикла оцениваемого объекта, следовательно, ими надо управлять в пределах допустимых параметров в течение жизненного цикла оцениваемого объекта, иначе доверие к нему будет изменяться.</a:t>
            </a:r>
          </a:p>
          <a:p>
            <a:r>
              <a:rPr lang="ru-RU" dirty="0" smtClean="0"/>
              <a:t>Задачей управления безопасностью ИТ является установление приемлемого уровня доверия обеспечения безопасности, чтобы получить обоснованную уверенность в том, что оцениваемый объект будет функционировать в соответствии с намеченным планом и в рамках бюджета (с точки зрения безопасности это означает уверенность в осуществлении объектом принятой политики безопасности).</a:t>
            </a:r>
            <a:br>
              <a:rPr lang="ru-RU" dirty="0" smtClean="0"/>
            </a:b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dirty="0" smtClean="0"/>
              <a:t>Требования «Общих критериев»</a:t>
            </a:r>
            <a:endParaRPr lang="ru-RU" dirty="0"/>
          </a:p>
        </p:txBody>
      </p:sp>
      <p:sp>
        <p:nvSpPr>
          <p:cNvPr id="3" name="Содержимое 2"/>
          <p:cNvSpPr>
            <a:spLocks noGrp="1"/>
          </p:cNvSpPr>
          <p:nvPr>
            <p:ph idx="1"/>
          </p:nvPr>
        </p:nvSpPr>
        <p:spPr>
          <a:xfrm>
            <a:off x="457200" y="1214422"/>
            <a:ext cx="8229600" cy="5094938"/>
          </a:xfrm>
        </p:spPr>
        <p:txBody>
          <a:bodyPr>
            <a:normAutofit fontScale="62500" lnSpcReduction="20000"/>
          </a:bodyPr>
          <a:lstStyle/>
          <a:p>
            <a:r>
              <a:rPr lang="ru-RU" sz="3200" b="1" i="1" dirty="0" smtClean="0"/>
              <a:t>Классы</a:t>
            </a:r>
            <a:r>
              <a:rPr lang="ru-RU" sz="3200" dirty="0" smtClean="0"/>
              <a:t> определяют наиболее общую (как правило, предметную) группировку требований.</a:t>
            </a:r>
          </a:p>
          <a:p>
            <a:r>
              <a:rPr lang="ru-RU" sz="3200" b="1" i="1" dirty="0" smtClean="0"/>
              <a:t>Семейства</a:t>
            </a:r>
            <a:r>
              <a:rPr lang="ru-RU" sz="3200" dirty="0" smtClean="0"/>
              <a:t> в пределах класса различаются по строгости и другим характеристикам требований.</a:t>
            </a:r>
          </a:p>
          <a:p>
            <a:r>
              <a:rPr lang="ru-RU" sz="3200" b="1" i="1" dirty="0" smtClean="0"/>
              <a:t>Компонент</a:t>
            </a:r>
            <a:r>
              <a:rPr lang="ru-RU" sz="3200" dirty="0" smtClean="0"/>
              <a:t> - минимальный набор требований, фигурирующий как целое.</a:t>
            </a:r>
          </a:p>
          <a:p>
            <a:r>
              <a:rPr lang="ru-RU" sz="3200" b="1" i="1" dirty="0" smtClean="0"/>
              <a:t>Элемент</a:t>
            </a:r>
            <a:r>
              <a:rPr lang="ru-RU" sz="3200" dirty="0" smtClean="0"/>
              <a:t> - неделимое требование.</a:t>
            </a:r>
          </a:p>
          <a:p>
            <a:pPr indent="0" algn="ctr">
              <a:buNone/>
            </a:pPr>
            <a:endParaRPr lang="ru-RU" sz="2900" i="1" dirty="0" smtClean="0"/>
          </a:p>
          <a:p>
            <a:pPr indent="0" algn="ctr">
              <a:buNone/>
            </a:pPr>
            <a:r>
              <a:rPr lang="ru-RU" sz="2900" i="1" dirty="0" smtClean="0"/>
              <a:t>Между компонентами могут существовать зависимости. Они возникают, когда компонент сам по себе недостаточен для достижения цели безопасности</a:t>
            </a:r>
          </a:p>
          <a:p>
            <a:pPr indent="0" algn="ctr">
              <a:buNone/>
            </a:pPr>
            <a:endParaRPr lang="ru-RU" sz="2900" i="1" dirty="0" smtClean="0"/>
          </a:p>
          <a:p>
            <a:pPr indent="0">
              <a:buNone/>
            </a:pPr>
            <a:r>
              <a:rPr lang="ru-RU" sz="3200" dirty="0" smtClean="0"/>
              <a:t>Два основных вида </a:t>
            </a:r>
            <a:r>
              <a:rPr lang="ru-RU" sz="3200" b="1" dirty="0" smtClean="0"/>
              <a:t>требований безопасности</a:t>
            </a:r>
            <a:r>
              <a:rPr lang="ru-RU" sz="3200" dirty="0" smtClean="0"/>
              <a:t>:</a:t>
            </a:r>
          </a:p>
          <a:p>
            <a:pPr lvl="1"/>
            <a:r>
              <a:rPr lang="ru-RU" sz="2600" b="1" i="1" dirty="0" smtClean="0"/>
              <a:t>функциональные</a:t>
            </a:r>
            <a:r>
              <a:rPr lang="ru-RU" sz="2600" dirty="0" smtClean="0"/>
              <a:t>, соответствующие активному аспекту защиты, предъявляемые к функциям безопасности и реализующим их механизмам;</a:t>
            </a:r>
          </a:p>
          <a:p>
            <a:pPr lvl="1"/>
            <a:r>
              <a:rPr lang="ru-RU" sz="2600" b="1" i="1" dirty="0" smtClean="0"/>
              <a:t>требования доверия</a:t>
            </a:r>
            <a:r>
              <a:rPr lang="ru-RU" sz="2600" dirty="0" smtClean="0"/>
              <a:t>, которые соответствуют пассивному аспекту, предъявляются к технологии и процессу разработки и эксплуатации.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Функциональные требования</a:t>
            </a:r>
            <a:endParaRPr lang="ru-RU" dirty="0"/>
          </a:p>
        </p:txBody>
      </p:sp>
      <p:sp>
        <p:nvSpPr>
          <p:cNvPr id="3" name="Содержимое 2"/>
          <p:cNvSpPr>
            <a:spLocks noGrp="1"/>
          </p:cNvSpPr>
          <p:nvPr>
            <p:ph idx="1"/>
          </p:nvPr>
        </p:nvSpPr>
        <p:spPr/>
        <p:txBody>
          <a:bodyPr>
            <a:normAutofit fontScale="47500" lnSpcReduction="20000"/>
          </a:bodyPr>
          <a:lstStyle/>
          <a:p>
            <a:pPr indent="0" algn="ctr">
              <a:buNone/>
            </a:pPr>
            <a:r>
              <a:rPr lang="ru-RU" dirty="0" smtClean="0"/>
              <a:t>11 классов, 66 семейств, 135 компонентов и содержит сведения о том, какие цели безопасности могут быть достигнуты при современном уровне информационных технологий и каким образом</a:t>
            </a:r>
          </a:p>
          <a:p>
            <a:pPr indent="0" algn="ctr">
              <a:buNone/>
            </a:pPr>
            <a:endParaRPr lang="ru-RU" i="1" dirty="0" smtClean="0"/>
          </a:p>
          <a:p>
            <a:r>
              <a:rPr lang="ru-RU" sz="3300" dirty="0" smtClean="0"/>
              <a:t>Элементарные сервисы:</a:t>
            </a:r>
          </a:p>
          <a:p>
            <a:pPr lvl="1"/>
            <a:r>
              <a:rPr lang="ru-RU" dirty="0" smtClean="0"/>
              <a:t>FAU - аудит безопасности (описывает требования к сервису протоколирования/аудита);</a:t>
            </a:r>
          </a:p>
          <a:p>
            <a:pPr lvl="1"/>
            <a:r>
              <a:rPr lang="ru-RU" dirty="0" smtClean="0"/>
              <a:t>FIA - идентификация / аутентификация ;</a:t>
            </a:r>
          </a:p>
          <a:p>
            <a:pPr lvl="1"/>
            <a:r>
              <a:rPr lang="ru-RU" dirty="0" smtClean="0"/>
              <a:t>FRU - использование ресурсов (обеспечение отказоустойчивости).</a:t>
            </a:r>
          </a:p>
          <a:p>
            <a:r>
              <a:rPr lang="ru-RU" sz="3300" dirty="0" smtClean="0"/>
              <a:t>Производные сервисы:</a:t>
            </a:r>
          </a:p>
          <a:p>
            <a:pPr lvl="1"/>
            <a:r>
              <a:rPr lang="ru-RU" dirty="0" smtClean="0"/>
              <a:t>FCO - связь (обслуживает </a:t>
            </a:r>
            <a:r>
              <a:rPr lang="ru-RU" dirty="0" err="1" smtClean="0"/>
              <a:t>неотказуемость</a:t>
            </a:r>
            <a:r>
              <a:rPr lang="ru-RU" dirty="0" smtClean="0"/>
              <a:t> отправителя/получателя);</a:t>
            </a:r>
          </a:p>
          <a:p>
            <a:pPr lvl="1"/>
            <a:r>
              <a:rPr lang="ru-RU" dirty="0" smtClean="0"/>
              <a:t>FPR - приватность ;</a:t>
            </a:r>
          </a:p>
          <a:p>
            <a:r>
              <a:rPr lang="ru-RU" sz="3300" dirty="0" smtClean="0"/>
              <a:t>Сервисы высокоуровневых целей безопасности :</a:t>
            </a:r>
          </a:p>
          <a:p>
            <a:pPr lvl="1"/>
            <a:r>
              <a:rPr lang="ru-RU" dirty="0" smtClean="0"/>
              <a:t>FDP - защита данных пользователя;</a:t>
            </a:r>
          </a:p>
          <a:p>
            <a:pPr lvl="1"/>
            <a:r>
              <a:rPr lang="ru-RU" dirty="0" smtClean="0"/>
              <a:t>FPT - защита функций безопасности объекта оценки.</a:t>
            </a:r>
          </a:p>
          <a:p>
            <a:r>
              <a:rPr lang="ru-RU" sz="3300" dirty="0" smtClean="0"/>
              <a:t>Сервисы, играющие инфраструктурную роль:</a:t>
            </a:r>
          </a:p>
          <a:p>
            <a:pPr lvl="1"/>
            <a:r>
              <a:rPr lang="ru-RU" dirty="0" smtClean="0"/>
              <a:t>FCS - криптографическая поддержка (обслуживает управление криптографическими ключами и криптографические операции );</a:t>
            </a:r>
          </a:p>
          <a:p>
            <a:pPr lvl="1"/>
            <a:r>
              <a:rPr lang="ru-RU" dirty="0" smtClean="0"/>
              <a:t>FMT - управление безопасностью ;</a:t>
            </a:r>
          </a:p>
          <a:p>
            <a:pPr lvl="1"/>
            <a:r>
              <a:rPr lang="ru-RU" dirty="0" smtClean="0"/>
              <a:t>FTA - доступ к объекту оценки (управление сеансами работы пользователей);</a:t>
            </a:r>
          </a:p>
          <a:p>
            <a:pPr lvl="1"/>
            <a:r>
              <a:rPr lang="ru-RU" dirty="0" smtClean="0"/>
              <a:t>FTP - доверенный маршрут / канал.</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sz="3200" dirty="0" smtClean="0"/>
              <a:t>Пример </a:t>
            </a:r>
            <a:r>
              <a:rPr lang="ru-RU" sz="3200" dirty="0" err="1" smtClean="0"/>
              <a:t>функционалных</a:t>
            </a:r>
            <a:r>
              <a:rPr lang="ru-RU" sz="3200" dirty="0" smtClean="0"/>
              <a:t> требований для </a:t>
            </a:r>
            <a:r>
              <a:rPr lang="ru-RU" sz="3200" dirty="0" smtClean="0"/>
              <a:t>производных </a:t>
            </a:r>
            <a:r>
              <a:rPr lang="ru-RU" sz="3200" dirty="0" smtClean="0"/>
              <a:t>сервисов</a:t>
            </a:r>
            <a:endParaRPr lang="ru-RU" sz="3200" dirty="0"/>
          </a:p>
        </p:txBody>
      </p:sp>
      <p:sp>
        <p:nvSpPr>
          <p:cNvPr id="3" name="Содержимое 2"/>
          <p:cNvSpPr>
            <a:spLocks noGrp="1"/>
          </p:cNvSpPr>
          <p:nvPr>
            <p:ph idx="1"/>
          </p:nvPr>
        </p:nvSpPr>
        <p:spPr>
          <a:xfrm>
            <a:off x="457200" y="1285860"/>
            <a:ext cx="8229600" cy="5357850"/>
          </a:xfrm>
        </p:spPr>
        <p:txBody>
          <a:bodyPr>
            <a:normAutofit fontScale="32500" lnSpcReduction="20000"/>
          </a:bodyPr>
          <a:lstStyle/>
          <a:p>
            <a:pPr>
              <a:buNone/>
            </a:pPr>
            <a:r>
              <a:rPr lang="ru-RU" dirty="0" smtClean="0"/>
              <a:t>.</a:t>
            </a:r>
          </a:p>
          <a:p>
            <a:r>
              <a:rPr lang="ru-RU" sz="3700" i="1" dirty="0" smtClean="0"/>
              <a:t>Класс</a:t>
            </a:r>
            <a:r>
              <a:rPr lang="ru-RU" sz="3700" dirty="0" smtClean="0"/>
              <a:t> FCO состоит из двух </a:t>
            </a:r>
            <a:r>
              <a:rPr lang="ru-RU" sz="3700" i="1" dirty="0" smtClean="0"/>
              <a:t>семейств</a:t>
            </a:r>
            <a:r>
              <a:rPr lang="ru-RU" sz="3700" dirty="0" smtClean="0"/>
              <a:t>, FCO_NRO и FCO_NRR, ведающих </a:t>
            </a:r>
            <a:r>
              <a:rPr lang="ru-RU" sz="3700" i="1" dirty="0" err="1" smtClean="0"/>
              <a:t>неотказуемостью</a:t>
            </a:r>
            <a:r>
              <a:rPr lang="ru-RU" sz="3700" dirty="0" smtClean="0"/>
              <a:t> (невозможностью отказаться от факта отправки или получения данных), которая достигается путем избирательной или принудительной генерации допускающих верификацию свидетельств, позволяющих ассоциировать атрибуты отправителя (получателя) с элементами передаваемых данных.</a:t>
            </a:r>
          </a:p>
          <a:p>
            <a:r>
              <a:rPr lang="ru-RU" sz="3700" i="1" dirty="0" smtClean="0"/>
              <a:t>Класс</a:t>
            </a:r>
            <a:r>
              <a:rPr lang="ru-RU" sz="3700" dirty="0" smtClean="0"/>
              <a:t> </a:t>
            </a:r>
            <a:r>
              <a:rPr lang="ru-RU" sz="3700" i="1" dirty="0" smtClean="0"/>
              <a:t>FPR</a:t>
            </a:r>
            <a:r>
              <a:rPr lang="ru-RU" sz="3700" dirty="0" smtClean="0"/>
              <a:t> ( </a:t>
            </a:r>
            <a:r>
              <a:rPr lang="ru-RU" sz="3700" i="1" dirty="0" smtClean="0"/>
              <a:t>приватность</a:t>
            </a:r>
            <a:r>
              <a:rPr lang="ru-RU" sz="3700" dirty="0" smtClean="0"/>
              <a:t> ) содержит четыре </a:t>
            </a:r>
            <a:r>
              <a:rPr lang="ru-RU" sz="3700" i="1" dirty="0" smtClean="0"/>
              <a:t>семейства</a:t>
            </a:r>
            <a:r>
              <a:rPr lang="ru-RU" sz="3700" dirty="0" smtClean="0"/>
              <a:t>   </a:t>
            </a:r>
            <a:r>
              <a:rPr lang="ru-RU" sz="3700" i="1" dirty="0" smtClean="0"/>
              <a:t>функциональных требований</a:t>
            </a:r>
            <a:r>
              <a:rPr lang="ru-RU" sz="3700" dirty="0" smtClean="0"/>
              <a:t>, обеспечивающих защиту пользователя от раскрытия и несанкционированного использования его идентификационных данных.</a:t>
            </a:r>
          </a:p>
          <a:p>
            <a:r>
              <a:rPr lang="ru-RU" sz="3700" i="1" dirty="0" smtClean="0"/>
              <a:t>Семейство</a:t>
            </a:r>
            <a:r>
              <a:rPr lang="ru-RU" sz="3700" dirty="0" smtClean="0"/>
              <a:t> FPR_ANO ( </a:t>
            </a:r>
            <a:r>
              <a:rPr lang="ru-RU" sz="3700" i="1" dirty="0" smtClean="0"/>
              <a:t>анонимность</a:t>
            </a:r>
            <a:r>
              <a:rPr lang="ru-RU" sz="3700" dirty="0" smtClean="0"/>
              <a:t> ) дает возможность выполнения действий без идентификатора пользователя. </a:t>
            </a:r>
            <a:r>
              <a:rPr lang="ru-RU" sz="3700" i="1" dirty="0" smtClean="0"/>
              <a:t>Анонимность</a:t>
            </a:r>
            <a:r>
              <a:rPr lang="ru-RU" sz="3700" dirty="0" smtClean="0"/>
              <a:t> может быть полной или выборочной. В первом случае </a:t>
            </a:r>
            <a:r>
              <a:rPr lang="ru-RU" sz="3700" i="1" dirty="0" smtClean="0"/>
              <a:t>функции безопасности</a:t>
            </a:r>
            <a:r>
              <a:rPr lang="ru-RU" sz="3700" dirty="0" smtClean="0"/>
              <a:t> обязаны предоставить заданный набор услуг без запроса идентификатора пользователя. Во втором предусмотрено более слабое требование, в соответствии с которым </a:t>
            </a:r>
            <a:r>
              <a:rPr lang="ru-RU" sz="3700" i="1" dirty="0" smtClean="0"/>
              <a:t>идентификатор</a:t>
            </a:r>
            <a:r>
              <a:rPr lang="ru-RU" sz="3700" dirty="0" smtClean="0"/>
              <a:t> может запрашиваться, но должен скрываться от заранее указанных пользователей и/или субъектов.</a:t>
            </a:r>
          </a:p>
          <a:p>
            <a:r>
              <a:rPr lang="ru-RU" sz="3700" i="1" dirty="0" smtClean="0"/>
              <a:t>Семейство</a:t>
            </a:r>
            <a:r>
              <a:rPr lang="ru-RU" sz="3700" dirty="0" smtClean="0"/>
              <a:t> FPR_PSE ( </a:t>
            </a:r>
            <a:r>
              <a:rPr lang="ru-RU" sz="3700" i="1" dirty="0" err="1" smtClean="0"/>
              <a:t>псевдонимность</a:t>
            </a:r>
            <a:r>
              <a:rPr lang="ru-RU" sz="3700" dirty="0" smtClean="0"/>
              <a:t> ) обеспечивает условия, когда </a:t>
            </a:r>
            <a:r>
              <a:rPr lang="ru-RU" sz="3700" i="1" dirty="0" smtClean="0"/>
              <a:t>пользователь</a:t>
            </a:r>
            <a:r>
              <a:rPr lang="ru-RU" sz="3700" dirty="0" smtClean="0"/>
              <a:t> может использовать </a:t>
            </a:r>
            <a:r>
              <a:rPr lang="ru-RU" sz="3700" i="1" dirty="0" smtClean="0"/>
              <a:t>ресурс</a:t>
            </a:r>
            <a:r>
              <a:rPr lang="ru-RU" sz="3700" dirty="0" smtClean="0"/>
              <a:t> или услугу без раскрытия своего идентификатора, оставаясь в то же время подотчетным за свои действия. Базовый </a:t>
            </a:r>
            <a:r>
              <a:rPr lang="ru-RU" sz="3700" i="1" dirty="0" smtClean="0"/>
              <a:t>компонент</a:t>
            </a:r>
            <a:r>
              <a:rPr lang="ru-RU" sz="3700" dirty="0" smtClean="0"/>
              <a:t>   </a:t>
            </a:r>
            <a:r>
              <a:rPr lang="ru-RU" sz="3700" i="1" dirty="0" smtClean="0"/>
              <a:t>семейства</a:t>
            </a:r>
            <a:r>
              <a:rPr lang="ru-RU" sz="3700" dirty="0" smtClean="0"/>
              <a:t>, FPR_PSE.1, предписывает выборочную </a:t>
            </a:r>
            <a:r>
              <a:rPr lang="ru-RU" sz="3700" i="1" dirty="0" smtClean="0"/>
              <a:t>анонимность</a:t>
            </a:r>
            <a:r>
              <a:rPr lang="ru-RU" sz="3700" dirty="0" smtClean="0"/>
              <a:t>, а также наличие средств генерации заданного числа </a:t>
            </a:r>
            <a:r>
              <a:rPr lang="ru-RU" sz="3700" i="1" dirty="0" smtClean="0"/>
              <a:t>псевдонимов</a:t>
            </a:r>
            <a:r>
              <a:rPr lang="ru-RU" sz="3700" dirty="0" smtClean="0"/>
              <a:t> и определения или принятия </a:t>
            </a:r>
            <a:r>
              <a:rPr lang="ru-RU" sz="3700" i="1" dirty="0" smtClean="0"/>
              <a:t>псевдонима</a:t>
            </a:r>
            <a:r>
              <a:rPr lang="ru-RU" sz="3700" dirty="0" smtClean="0"/>
              <a:t> от пользователя с верификацией соответствия некоторой метрике </a:t>
            </a:r>
            <a:r>
              <a:rPr lang="ru-RU" sz="3700" i="1" dirty="0" smtClean="0"/>
              <a:t>псевдонимов</a:t>
            </a:r>
            <a:r>
              <a:rPr lang="ru-RU" sz="3700" dirty="0" smtClean="0"/>
              <a:t>. Эти требования дополняются в </a:t>
            </a:r>
            <a:r>
              <a:rPr lang="ru-RU" sz="3700" i="1" dirty="0" smtClean="0"/>
              <a:t>компоненте</a:t>
            </a:r>
            <a:r>
              <a:rPr lang="ru-RU" sz="3700" dirty="0" smtClean="0"/>
              <a:t> FPR_PSE.2 (обратимая </a:t>
            </a:r>
            <a:r>
              <a:rPr lang="ru-RU" sz="3700" i="1" dirty="0" err="1" smtClean="0"/>
              <a:t>псевдонимность</a:t>
            </a:r>
            <a:r>
              <a:rPr lang="ru-RU" sz="3700" dirty="0" smtClean="0"/>
              <a:t> ) возможностью определения </a:t>
            </a:r>
            <a:r>
              <a:rPr lang="ru-RU" sz="3700" i="1" dirty="0" smtClean="0"/>
              <a:t>доверенными субъектами</a:t>
            </a:r>
            <a:r>
              <a:rPr lang="ru-RU" sz="3700" dirty="0" smtClean="0"/>
              <a:t> идентификатора пользователя </a:t>
            </a:r>
            <a:r>
              <a:rPr lang="ru-RU" sz="3700" i="1" dirty="0" smtClean="0"/>
              <a:t>по</a:t>
            </a:r>
            <a:r>
              <a:rPr lang="ru-RU" sz="3700" dirty="0" smtClean="0"/>
              <a:t> </a:t>
            </a:r>
            <a:r>
              <a:rPr lang="ru-RU" sz="3700" dirty="0" err="1" smtClean="0"/>
              <a:t>представленному</a:t>
            </a:r>
            <a:r>
              <a:rPr lang="ru-RU" sz="3700" i="1" dirty="0" err="1" smtClean="0"/>
              <a:t>псевдониму</a:t>
            </a:r>
            <a:r>
              <a:rPr lang="ru-RU" sz="3700" dirty="0" smtClean="0"/>
              <a:t>, а в </a:t>
            </a:r>
            <a:r>
              <a:rPr lang="ru-RU" sz="3700" i="1" dirty="0" smtClean="0"/>
              <a:t>компоненте</a:t>
            </a:r>
            <a:r>
              <a:rPr lang="ru-RU" sz="3700" dirty="0" smtClean="0"/>
              <a:t> FPR_PSE.3 (альтернативная </a:t>
            </a:r>
            <a:r>
              <a:rPr lang="ru-RU" sz="3700" i="1" dirty="0" err="1" smtClean="0"/>
              <a:t>псевдонимность</a:t>
            </a:r>
            <a:r>
              <a:rPr lang="ru-RU" sz="3700" dirty="0" smtClean="0"/>
              <a:t> ) - возможностью оперативного перехода на новый </a:t>
            </a:r>
            <a:r>
              <a:rPr lang="ru-RU" sz="3700" i="1" dirty="0" smtClean="0"/>
              <a:t>псевдоним</a:t>
            </a:r>
            <a:r>
              <a:rPr lang="ru-RU" sz="3700" dirty="0" smtClean="0"/>
              <a:t>, </a:t>
            </a:r>
            <a:r>
              <a:rPr lang="ru-RU" sz="3700" i="1" dirty="0" smtClean="0"/>
              <a:t>связь</a:t>
            </a:r>
            <a:r>
              <a:rPr lang="ru-RU" sz="3700" dirty="0" smtClean="0"/>
              <a:t> которого со старым проявляется лишь в заранее оговоренных ситуациях.</a:t>
            </a:r>
          </a:p>
          <a:p>
            <a:r>
              <a:rPr lang="ru-RU" sz="3700" i="1" dirty="0" smtClean="0"/>
              <a:t>Семейство</a:t>
            </a:r>
            <a:r>
              <a:rPr lang="ru-RU" sz="3700" dirty="0" smtClean="0"/>
              <a:t> FPR_UNL ( </a:t>
            </a:r>
            <a:r>
              <a:rPr lang="ru-RU" sz="3700" i="1" dirty="0" smtClean="0"/>
              <a:t>невозможность ассоциации</a:t>
            </a:r>
            <a:r>
              <a:rPr lang="ru-RU" sz="3700" dirty="0" smtClean="0"/>
              <a:t> ) содержит единственный </a:t>
            </a:r>
            <a:r>
              <a:rPr lang="ru-RU" sz="3700" i="1" dirty="0" smtClean="0"/>
              <a:t>компонент</a:t>
            </a:r>
            <a:r>
              <a:rPr lang="ru-RU" sz="3700" dirty="0" smtClean="0"/>
              <a:t>, предусматривающий неоднократное применение пользователем информационных сервисов, не позволяя заданным субъектам ассоциировать их между собой и приписывать одному лицу. </a:t>
            </a:r>
            <a:r>
              <a:rPr lang="ru-RU" sz="3700" i="1" dirty="0" smtClean="0"/>
              <a:t>Невозможность ассоциации</a:t>
            </a:r>
            <a:r>
              <a:rPr lang="ru-RU" sz="3700" dirty="0" smtClean="0"/>
              <a:t> защищает от построения профилей поведения пользователей.</a:t>
            </a:r>
          </a:p>
          <a:p>
            <a:r>
              <a:rPr lang="ru-RU" sz="3700" dirty="0" smtClean="0"/>
              <a:t>Самым сложным в </a:t>
            </a:r>
            <a:r>
              <a:rPr lang="ru-RU" sz="3700" i="1" dirty="0" smtClean="0"/>
              <a:t>классе</a:t>
            </a:r>
            <a:r>
              <a:rPr lang="ru-RU" sz="3700" dirty="0" smtClean="0"/>
              <a:t> </a:t>
            </a:r>
            <a:r>
              <a:rPr lang="ru-RU" sz="3700" i="1" dirty="0" smtClean="0"/>
              <a:t>FPR</a:t>
            </a:r>
            <a:r>
              <a:rPr lang="ru-RU" sz="3700" dirty="0" smtClean="0"/>
              <a:t> является </a:t>
            </a:r>
            <a:r>
              <a:rPr lang="ru-RU" sz="3700" i="1" dirty="0" smtClean="0"/>
              <a:t>семейство</a:t>
            </a:r>
            <a:r>
              <a:rPr lang="ru-RU" sz="3700" dirty="0" smtClean="0"/>
              <a:t> FPR_UNO ( </a:t>
            </a:r>
            <a:r>
              <a:rPr lang="ru-RU" sz="3700" i="1" dirty="0" smtClean="0"/>
              <a:t>скрытность</a:t>
            </a:r>
            <a:r>
              <a:rPr lang="ru-RU" sz="3700" dirty="0" smtClean="0"/>
              <a:t> ). Его требования направлены на то, чтобы </a:t>
            </a:r>
            <a:r>
              <a:rPr lang="ru-RU" sz="3700" i="1" dirty="0" smtClean="0"/>
              <a:t>пользователь</a:t>
            </a:r>
            <a:r>
              <a:rPr lang="ru-RU" sz="3700" dirty="0" smtClean="0"/>
              <a:t> мог незаметно для кого бы то ни было работать с определенными информационными сервисами. Наиболее интересны два из четырех имеющихся </a:t>
            </a:r>
            <a:r>
              <a:rPr lang="ru-RU" sz="3700" i="1" dirty="0" smtClean="0"/>
              <a:t>компонентов</a:t>
            </a:r>
            <a:r>
              <a:rPr lang="ru-RU" sz="3700" dirty="0" smtClean="0"/>
              <a:t>   </a:t>
            </a:r>
            <a:r>
              <a:rPr lang="ru-RU" sz="3700" i="1" dirty="0" smtClean="0"/>
              <a:t>семейства</a:t>
            </a:r>
            <a:r>
              <a:rPr lang="ru-RU" sz="3700" dirty="0" smtClean="0"/>
              <a:t>. FPR_UNO.2 ( </a:t>
            </a:r>
            <a:r>
              <a:rPr lang="ru-RU" sz="3700" i="1" dirty="0" smtClean="0"/>
              <a:t>распределение информации</a:t>
            </a:r>
            <a:r>
              <a:rPr lang="ru-RU" sz="3700" dirty="0" smtClean="0"/>
              <a:t>, влияющее на </a:t>
            </a:r>
            <a:r>
              <a:rPr lang="ru-RU" sz="3700" i="1" dirty="0" smtClean="0"/>
              <a:t>скрытность</a:t>
            </a:r>
            <a:r>
              <a:rPr lang="ru-RU" sz="3700" dirty="0" smtClean="0"/>
              <a:t> ) предписывает рассредоточить соответствующие данные </a:t>
            </a:r>
            <a:r>
              <a:rPr lang="ru-RU" sz="3700" i="1" dirty="0" smtClean="0"/>
              <a:t>по</a:t>
            </a:r>
            <a:r>
              <a:rPr lang="ru-RU" sz="3700" dirty="0" smtClean="0"/>
              <a:t> различным частям объекта оценки. Это одно из немногих </a:t>
            </a:r>
            <a:r>
              <a:rPr lang="ru-RU" sz="3700" i="1" dirty="0" smtClean="0"/>
              <a:t>архитектурных требований</a:t>
            </a:r>
            <a:r>
              <a:rPr lang="ru-RU" sz="3700" dirty="0" smtClean="0"/>
              <a:t> " (правда, выраженное в очень общей форме). В некотором смысле противоположную роль играет </a:t>
            </a:r>
            <a:r>
              <a:rPr lang="ru-RU" sz="3700" i="1" dirty="0" smtClean="0"/>
              <a:t>компонент</a:t>
            </a:r>
            <a:r>
              <a:rPr lang="ru-RU" sz="3700" dirty="0" smtClean="0"/>
              <a:t> FPR_UNO.4 (открытость для уполномоченного пользователя), согласно которому уполномоченные пользователи должны иметь возможность наблюдать за тем, как употребляются заданные ресурсы и/или услуги</a:t>
            </a:r>
          </a:p>
          <a:p>
            <a:endParaRPr lang="ru-RU" sz="3700"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Типология требований доверия</a:t>
            </a:r>
            <a:endParaRPr lang="ru-RU" dirty="0"/>
          </a:p>
        </p:txBody>
      </p:sp>
      <p:sp>
        <p:nvSpPr>
          <p:cNvPr id="3" name="Содержимое 2"/>
          <p:cNvSpPr>
            <a:spLocks noGrp="1"/>
          </p:cNvSpPr>
          <p:nvPr>
            <p:ph idx="1"/>
          </p:nvPr>
        </p:nvSpPr>
        <p:spPr/>
        <p:txBody>
          <a:bodyPr>
            <a:normAutofit fontScale="47500" lnSpcReduction="20000"/>
          </a:bodyPr>
          <a:lstStyle/>
          <a:p>
            <a:r>
              <a:rPr lang="ru-RU" sz="3300" dirty="0" smtClean="0"/>
              <a:t>Каждое требование (элемент) доверия принадлежит одному из трех типов:</a:t>
            </a:r>
          </a:p>
          <a:p>
            <a:pPr lvl="1"/>
            <a:r>
              <a:rPr lang="ru-RU" sz="2500" dirty="0" smtClean="0"/>
              <a:t>элементы действий разработчика (помечаются буквой "D" после номера элемента); эти действия должны подтверждаться доказательным материалом ( свидетельствами );</a:t>
            </a:r>
          </a:p>
          <a:p>
            <a:pPr lvl="1"/>
            <a:r>
              <a:rPr lang="ru-RU" sz="2500" dirty="0" smtClean="0"/>
              <a:t>элементы представления и содержания свидетельств (помечаются буквой "C");</a:t>
            </a:r>
          </a:p>
          <a:p>
            <a:pPr lvl="1"/>
            <a:r>
              <a:rPr lang="ru-RU" sz="2500" dirty="0" smtClean="0"/>
              <a:t>элементы действий оценщика (помечаются буквой "E"); оценщики обязаны проверить представленные разработчиками свидетельства, а также выполнить необходимые дополнительные действия (например, провести независимое тестирование).</a:t>
            </a:r>
          </a:p>
          <a:p>
            <a:pPr indent="0">
              <a:buNone/>
            </a:pPr>
            <a:endParaRPr lang="ru-RU" dirty="0" smtClean="0"/>
          </a:p>
          <a:p>
            <a:pPr indent="0">
              <a:buNone/>
            </a:pPr>
            <a:r>
              <a:rPr lang="ru-RU" dirty="0" smtClean="0"/>
              <a:t>Требования доверия разделены на 10 классов, 44 семейства и 93 компонента. Классы можно сгруппировать в зависимости от охватываемых этапов жизненного объекта оценки.</a:t>
            </a:r>
          </a:p>
          <a:p>
            <a:pPr indent="0">
              <a:buNone/>
            </a:pPr>
            <a:endParaRPr lang="ru-RU" dirty="0" smtClean="0"/>
          </a:p>
          <a:p>
            <a:r>
              <a:rPr lang="ru-RU" dirty="0" smtClean="0"/>
              <a:t>К первой группе, логически предшествующей разработке и оценке объекта, принадлежат классы APE (оценка профиля защиты) и ASE (оценка задания по безопасности).</a:t>
            </a:r>
          </a:p>
          <a:p>
            <a:r>
              <a:rPr lang="ru-RU" dirty="0" smtClean="0"/>
              <a:t>Во вторую группу входят классы ADV (разработка), ALC (поддержка жизненного цикла) и ACM (управление конфигурацией).</a:t>
            </a:r>
          </a:p>
          <a:p>
            <a:r>
              <a:rPr lang="ru-RU" dirty="0" smtClean="0"/>
              <a:t>К этапу получения, представления и анализа результатов разработки можно отнести классы AGD (руководства), ATE (тестирование) и AVA (оценка уязвимостей).</a:t>
            </a:r>
          </a:p>
          <a:p>
            <a:r>
              <a:rPr lang="ru-RU" dirty="0" smtClean="0"/>
              <a:t>Требования к поставке и эксплуатации составляют содержание класса ADO.</a:t>
            </a:r>
          </a:p>
          <a:p>
            <a:r>
              <a:rPr lang="ru-RU" dirty="0" smtClean="0"/>
              <a:t>Класс AMA (поддержка доверия) включает требования, применяемые после сертификации объекта оценки .</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общих требований</a:t>
            </a:r>
            <a:endParaRPr lang="ru-RU" dirty="0"/>
          </a:p>
        </p:txBody>
      </p:sp>
      <p:sp>
        <p:nvSpPr>
          <p:cNvPr id="3" name="Содержимое 2"/>
          <p:cNvSpPr>
            <a:spLocks noGrp="1"/>
          </p:cNvSpPr>
          <p:nvPr>
            <p:ph idx="1"/>
          </p:nvPr>
        </p:nvSpPr>
        <p:spPr>
          <a:xfrm>
            <a:off x="457200" y="1357298"/>
            <a:ext cx="8229600" cy="4768865"/>
          </a:xfrm>
        </p:spPr>
        <p:txBody>
          <a:bodyPr>
            <a:normAutofit fontScale="85000" lnSpcReduction="20000"/>
          </a:bodyPr>
          <a:lstStyle/>
          <a:p>
            <a:pPr indent="0">
              <a:buNone/>
            </a:pPr>
            <a:r>
              <a:rPr lang="ru-RU" dirty="0" smtClean="0"/>
              <a:t>При изложении общих требований к сервисам безопасности, их комбинациям и приложениям в соответствии со стандартной структурой профилей защиты интересными являются следующие аспекты:</a:t>
            </a:r>
          </a:p>
          <a:p>
            <a:pPr lvl="0"/>
            <a:r>
              <a:rPr lang="ru-RU" dirty="0" smtClean="0"/>
              <a:t>предположения безопасности ;</a:t>
            </a:r>
          </a:p>
          <a:p>
            <a:pPr lvl="0"/>
            <a:r>
              <a:rPr lang="ru-RU" dirty="0" smtClean="0"/>
              <a:t>угрозы безопасности;</a:t>
            </a:r>
          </a:p>
          <a:p>
            <a:pPr lvl="0"/>
            <a:r>
              <a:rPr lang="ru-RU" dirty="0" smtClean="0"/>
              <a:t>политика безопасности ;</a:t>
            </a:r>
          </a:p>
          <a:p>
            <a:pPr lvl="0"/>
            <a:r>
              <a:rPr lang="ru-RU" dirty="0" smtClean="0"/>
              <a:t>цели безопасности для объекта оценки;</a:t>
            </a:r>
          </a:p>
          <a:p>
            <a:pPr lvl="0"/>
            <a:r>
              <a:rPr lang="ru-RU" dirty="0" smtClean="0"/>
              <a:t>цели безопасности для среды;</a:t>
            </a:r>
          </a:p>
          <a:p>
            <a:pPr lvl="0"/>
            <a:r>
              <a:rPr lang="ru-RU" dirty="0" smtClean="0"/>
              <a:t>функциональные требования безопасности;</a:t>
            </a:r>
          </a:p>
          <a:p>
            <a:pPr lvl="0"/>
            <a:r>
              <a:rPr lang="ru-RU" dirty="0" smtClean="0"/>
              <a:t>требования доверия безопасности.</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Предположения безопасности</a:t>
            </a:r>
            <a:endParaRPr lang="ru-RU" dirty="0"/>
          </a:p>
        </p:txBody>
      </p:sp>
      <p:sp>
        <p:nvSpPr>
          <p:cNvPr id="3" name="Содержимое 2"/>
          <p:cNvSpPr>
            <a:spLocks noGrp="1"/>
          </p:cNvSpPr>
          <p:nvPr>
            <p:ph idx="1"/>
          </p:nvPr>
        </p:nvSpPr>
        <p:spPr/>
        <p:txBody>
          <a:bodyPr>
            <a:normAutofit fontScale="47500" lnSpcReduction="20000"/>
          </a:bodyPr>
          <a:lstStyle/>
          <a:p>
            <a:r>
              <a:rPr lang="ru-RU" b="1" dirty="0" smtClean="0"/>
              <a:t>Предположения безопасности</a:t>
            </a:r>
            <a:r>
              <a:rPr lang="ru-RU" dirty="0" smtClean="0"/>
              <a:t> - это часть описания среды, в которой функционирует объект оценки, которые выделяют объект оценки из общего контекста и задают границы рассмотрения (при проведении оценки истинность предположений принимается без доказательства).</a:t>
            </a:r>
          </a:p>
          <a:p>
            <a:pPr indent="0">
              <a:buNone/>
            </a:pPr>
            <a:r>
              <a:rPr lang="ru-RU" dirty="0" smtClean="0"/>
              <a:t>Общие предположения:</a:t>
            </a:r>
          </a:p>
          <a:p>
            <a:pPr lvl="0"/>
            <a:r>
              <a:rPr lang="ru-RU" dirty="0" smtClean="0"/>
              <a:t>использование сервиса безопасности предусматривает наличие уполномоченного пользователя, который выполняет обязанности </a:t>
            </a:r>
            <a:r>
              <a:rPr lang="ru-RU" b="1" dirty="0" smtClean="0"/>
              <a:t>администратора</a:t>
            </a:r>
            <a:r>
              <a:rPr lang="ru-RU" dirty="0" smtClean="0"/>
              <a:t>, обладает достаточной квалификацией, отвечает за нормальное функционирование системы, осуществляет сопровождение сервиса и действует в соответствии с положениями политики безопасности;</a:t>
            </a:r>
          </a:p>
          <a:p>
            <a:pPr lvl="0"/>
            <a:r>
              <a:rPr lang="ru-RU" dirty="0" smtClean="0"/>
              <a:t>предусматривается возможность удаленного администрирования сервиса;</a:t>
            </a:r>
          </a:p>
          <a:p>
            <a:pPr lvl="0"/>
            <a:r>
              <a:rPr lang="ru-RU" dirty="0" smtClean="0"/>
              <a:t>политика управления данными аутентификации проводится в жизнь, и пользователи меняют эти данные должным образом и с требуемой регулярностью;</a:t>
            </a:r>
          </a:p>
          <a:p>
            <a:pPr lvl="0"/>
            <a:r>
              <a:rPr lang="ru-RU" dirty="0" smtClean="0"/>
              <a:t>после лишения пользователя прав доступа к сервису (например, в связи со сменой работы) его данные аутентификации и привилегии ликвидируются;</a:t>
            </a:r>
          </a:p>
          <a:p>
            <a:pPr lvl="0"/>
            <a:r>
              <a:rPr lang="ru-RU" dirty="0" smtClean="0"/>
              <a:t>предусматривается резервное копирование информации, ассоциированной с сервисом (такой, например, как значения конфигурационных параметров);</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Предположения безопасности (продолжение)</a:t>
            </a:r>
            <a:endParaRPr lang="ru-RU" dirty="0"/>
          </a:p>
        </p:txBody>
      </p:sp>
      <p:sp>
        <p:nvSpPr>
          <p:cNvPr id="3" name="Содержимое 2"/>
          <p:cNvSpPr>
            <a:spLocks noGrp="1"/>
          </p:cNvSpPr>
          <p:nvPr>
            <p:ph idx="1"/>
          </p:nvPr>
        </p:nvSpPr>
        <p:spPr>
          <a:xfrm>
            <a:off x="457200" y="1785926"/>
            <a:ext cx="8229600" cy="4523434"/>
          </a:xfrm>
        </p:spPr>
        <p:txBody>
          <a:bodyPr>
            <a:normAutofit fontScale="70000" lnSpcReduction="20000"/>
          </a:bodyPr>
          <a:lstStyle/>
          <a:p>
            <a:pPr lvl="0"/>
            <a:r>
              <a:rPr lang="ru-RU" dirty="0" smtClean="0"/>
              <a:t>аппаратно-программная среда сервиса безопасности является минимально достаточной для нормального функционирования (в частности, отсутствуют средства разработки, а другие возможности модификации среды сведены к минимуму);</a:t>
            </a:r>
          </a:p>
          <a:p>
            <a:pPr lvl="0"/>
            <a:r>
              <a:rPr lang="ru-RU" dirty="0" smtClean="0"/>
              <a:t>предполагается физическая защищенность вычислительной установки, поддерживающей сервис безопасности ;</a:t>
            </a:r>
          </a:p>
          <a:p>
            <a:pPr lvl="0"/>
            <a:r>
              <a:rPr lang="ru-RU" dirty="0" smtClean="0"/>
              <a:t>не допускается возможность обхода узлов сети, на которых функционируют сервисы безопасности ;</a:t>
            </a:r>
          </a:p>
          <a:p>
            <a:pPr lvl="0"/>
            <a:r>
              <a:rPr lang="ru-RU" dirty="0" smtClean="0"/>
              <a:t>предполагается, что вредоносный код не может иметь подпись доверенной стороны;</a:t>
            </a:r>
          </a:p>
          <a:p>
            <a:pPr lvl="0"/>
            <a:r>
              <a:rPr lang="ru-RU" dirty="0" smtClean="0"/>
              <a:t>предполагается, что пользователи должным образом сообщают о случаях нарушения информационной безопасности ;</a:t>
            </a:r>
          </a:p>
          <a:p>
            <a:pPr lvl="0"/>
            <a:r>
              <a:rPr lang="ru-RU" dirty="0" smtClean="0"/>
              <a:t>предполагается, что пользователи и обслуживающий персонал способны противостоять методам морально-психологического воздействия.</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Общие угрозы безопасности</a:t>
            </a:r>
            <a:endParaRPr lang="ru-RU" dirty="0"/>
          </a:p>
        </p:txBody>
      </p:sp>
      <p:sp>
        <p:nvSpPr>
          <p:cNvPr id="3" name="Содержимое 2"/>
          <p:cNvSpPr>
            <a:spLocks noGrp="1"/>
          </p:cNvSpPr>
          <p:nvPr>
            <p:ph idx="1"/>
          </p:nvPr>
        </p:nvSpPr>
        <p:spPr>
          <a:xfrm>
            <a:off x="457200" y="1357298"/>
            <a:ext cx="8229600" cy="4952062"/>
          </a:xfrm>
        </p:spPr>
        <p:txBody>
          <a:bodyPr>
            <a:normAutofit fontScale="55000" lnSpcReduction="20000"/>
          </a:bodyPr>
          <a:lstStyle/>
          <a:p>
            <a:pPr indent="0">
              <a:buNone/>
            </a:pPr>
            <a:r>
              <a:rPr lang="ru-RU" dirty="0" smtClean="0"/>
              <a:t>Современные сервисы безопасности функционируют в распределенной среде, поэтому необходимо учитывать наличие как локальных, так и сетевых угроз. В качестве общих можно выделить следующие угрозы:</a:t>
            </a:r>
          </a:p>
          <a:p>
            <a:pPr indent="0">
              <a:buNone/>
            </a:pPr>
            <a:endParaRPr lang="ru-RU" dirty="0" smtClean="0"/>
          </a:p>
          <a:p>
            <a:pPr lvl="0"/>
            <a:r>
              <a:rPr lang="ru-RU" dirty="0" smtClean="0"/>
              <a:t>обход злоумышленником защитных средств ;</a:t>
            </a:r>
          </a:p>
          <a:p>
            <a:pPr lvl="0"/>
            <a:r>
              <a:rPr lang="ru-RU" dirty="0" smtClean="0"/>
              <a:t>осуществление злоумышленником физического доступа к вычислительной установке, на которой функционирует сервисы безопасности </a:t>
            </a:r>
          </a:p>
          <a:p>
            <a:pPr lvl="0"/>
            <a:r>
              <a:rPr lang="ru-RU" dirty="0" smtClean="0"/>
              <a:t>ошибки администрирования, в частности, неправильная установка, ошибки при конфигурировании и т.п.;</a:t>
            </a:r>
          </a:p>
          <a:p>
            <a:pPr lvl="0"/>
            <a:r>
              <a:rPr lang="ru-RU" dirty="0" smtClean="0"/>
              <a:t>переход сервиса в небезопасное состояние в результате сбоя или отказа, при начальной загрузке, в процессе или после перезагрузки:</a:t>
            </a:r>
          </a:p>
          <a:p>
            <a:pPr lvl="0"/>
            <a:r>
              <a:rPr lang="ru-RU" dirty="0" smtClean="0"/>
              <a:t>«маскарад» пользователя (попытка злоумышленника выдать себя за уполномоченного пользователя, например, за администратора ; в распределенной среде возможны подмена исходного адреса или воспроизведение ранее перехваченных данных идентификации / аутентификации );</a:t>
            </a:r>
          </a:p>
          <a:p>
            <a:pPr lvl="0"/>
            <a:r>
              <a:rPr lang="ru-RU" dirty="0" smtClean="0"/>
              <a:t>«маскарад» сервера (попытка злоумышленника выдать свою систему за легальный сервер; следствием подобных действий может стать навязывание пользователю ложной информации или получение от него конфиденциальных сведений);</a:t>
            </a:r>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угрозы безопасности (продолжение)</a:t>
            </a:r>
            <a:endParaRPr lang="ru-RU" dirty="0"/>
          </a:p>
        </p:txBody>
      </p:sp>
      <p:sp>
        <p:nvSpPr>
          <p:cNvPr id="3" name="Содержимое 2"/>
          <p:cNvSpPr>
            <a:spLocks noGrp="1"/>
          </p:cNvSpPr>
          <p:nvPr>
            <p:ph idx="1"/>
          </p:nvPr>
        </p:nvSpPr>
        <p:spPr/>
        <p:txBody>
          <a:bodyPr>
            <a:normAutofit fontScale="62500" lnSpcReduction="20000"/>
          </a:bodyPr>
          <a:lstStyle/>
          <a:p>
            <a:pPr lvl="0"/>
            <a:r>
              <a:rPr lang="ru-RU" dirty="0" smtClean="0"/>
              <a:t>использование злоумышленником чужого сетевого соединения или интерактивного сеанса (например, путем доступа к оставленному без присмотра терминалу);</a:t>
            </a:r>
          </a:p>
          <a:p>
            <a:pPr lvl="0"/>
            <a:r>
              <a:rPr lang="ru-RU" dirty="0" smtClean="0"/>
              <a:t>несанкционированное изменение злоумышленником конфигурации сервиса и/или конфигурационных данных;</a:t>
            </a:r>
          </a:p>
          <a:p>
            <a:pPr lvl="0"/>
            <a:r>
              <a:rPr lang="ru-RU" dirty="0" smtClean="0"/>
              <a:t>нарушение целостности программной конфигурации сервиса, в частности, внедрение троянских компонентов или получение контроля над сервисом;</a:t>
            </a:r>
          </a:p>
          <a:p>
            <a:pPr lvl="0"/>
            <a:r>
              <a:rPr lang="ru-RU" dirty="0" smtClean="0"/>
              <a:t>несанкционированный доступ к конфиденциальной (например, регистрационной) информации, в том числе несанкционированное </a:t>
            </a:r>
            <a:r>
              <a:rPr lang="ru-RU" dirty="0" err="1" smtClean="0"/>
              <a:t>расшифрование</a:t>
            </a:r>
            <a:r>
              <a:rPr lang="ru-RU" dirty="0" smtClean="0"/>
              <a:t> зашифрованных данных;</a:t>
            </a:r>
          </a:p>
          <a:p>
            <a:pPr lvl="0"/>
            <a:r>
              <a:rPr lang="ru-RU" dirty="0" smtClean="0"/>
              <a:t>несанкционированное изменение данных (например, регистрационных), включая такие, целостность которых защищена криптографическими методами;</a:t>
            </a:r>
          </a:p>
          <a:p>
            <a:pPr lvl="0"/>
            <a:r>
              <a:rPr lang="ru-RU" dirty="0" smtClean="0"/>
              <a:t>несанкционированный доступ к данным (на чтение и/или изменение) в процессе их передачи по сети;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угрозы безопасности (завершение)</a:t>
            </a:r>
            <a:endParaRPr lang="ru-RU" dirty="0"/>
          </a:p>
        </p:txBody>
      </p:sp>
      <p:sp>
        <p:nvSpPr>
          <p:cNvPr id="3" name="Содержимое 2"/>
          <p:cNvSpPr>
            <a:spLocks noGrp="1"/>
          </p:cNvSpPr>
          <p:nvPr>
            <p:ph idx="1"/>
          </p:nvPr>
        </p:nvSpPr>
        <p:spPr/>
        <p:txBody>
          <a:bodyPr>
            <a:normAutofit fontScale="70000" lnSpcReduction="20000"/>
          </a:bodyPr>
          <a:lstStyle/>
          <a:p>
            <a:pPr lvl="0"/>
            <a:r>
              <a:rPr lang="ru-RU" dirty="0" smtClean="0"/>
              <a:t>анализ потоков данных с целью получения конфиденциальной информации;</a:t>
            </a:r>
          </a:p>
          <a:p>
            <a:pPr lvl="0"/>
            <a:r>
              <a:rPr lang="ru-RU" dirty="0" smtClean="0"/>
              <a:t>перенаправление потоков данных (в частности, на системы, контролируемые злоумышленником);</a:t>
            </a:r>
          </a:p>
          <a:p>
            <a:pPr lvl="0"/>
            <a:r>
              <a:rPr lang="ru-RU" dirty="0" smtClean="0"/>
              <a:t>блокирование потоков данных;</a:t>
            </a:r>
          </a:p>
          <a:p>
            <a:pPr lvl="0"/>
            <a:r>
              <a:rPr lang="ru-RU" dirty="0" smtClean="0"/>
              <a:t>повреждение или утрата регистрационной, конфигурационной или иной информации, влияющей на безопасность функционирования сервиса (например, из-за повреждения носителей или переполнения регистрационного журнала);</a:t>
            </a:r>
          </a:p>
          <a:p>
            <a:pPr lvl="0"/>
            <a:r>
              <a:rPr lang="ru-RU" dirty="0" smtClean="0"/>
              <a:t>агрессивное потребление злоумышленником ресурсов, в частности, ресурсов протоколирования и аудита, а также полосы пропускания;</a:t>
            </a:r>
          </a:p>
          <a:p>
            <a:pPr lvl="0"/>
            <a:r>
              <a:rPr lang="ru-RU" dirty="0" smtClean="0"/>
              <a:t>сохранение остаточной информации в многократно используемых объектах.</a:t>
            </a:r>
          </a:p>
          <a:p>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Некоторые определения</a:t>
            </a:r>
            <a:endParaRPr lang="ru-RU" dirty="0"/>
          </a:p>
        </p:txBody>
      </p:sp>
      <p:sp>
        <p:nvSpPr>
          <p:cNvPr id="3" name="Содержимое 2"/>
          <p:cNvSpPr>
            <a:spLocks noGrp="1"/>
          </p:cNvSpPr>
          <p:nvPr>
            <p:ph idx="1"/>
          </p:nvPr>
        </p:nvSpPr>
        <p:spPr/>
        <p:txBody>
          <a:bodyPr>
            <a:normAutofit fontScale="47500" lnSpcReduction="20000"/>
          </a:bodyPr>
          <a:lstStyle/>
          <a:p>
            <a:r>
              <a:rPr lang="ru-RU" b="1" dirty="0" smtClean="0"/>
              <a:t>Доверие</a:t>
            </a:r>
            <a:r>
              <a:rPr lang="ru-RU" dirty="0" smtClean="0"/>
              <a:t>: Уверенность (выполнение соответствующих действий или процедур для обеспечения некоторого уровня) в том, что оцениваемый объект соответствует своим целям безопасности</a:t>
            </a:r>
          </a:p>
          <a:p>
            <a:r>
              <a:rPr lang="ru-RU" b="1" dirty="0" smtClean="0"/>
              <a:t>Метод обеспечения доверия</a:t>
            </a:r>
            <a:r>
              <a:rPr lang="ru-RU" dirty="0" smtClean="0"/>
              <a:t>: Общепризнанная спецификация получения воспроизводимых результатов обеспечения доверия</a:t>
            </a:r>
          </a:p>
          <a:p>
            <a:r>
              <a:rPr lang="ru-RU" b="1" dirty="0" smtClean="0"/>
              <a:t>Аргумент доверия</a:t>
            </a:r>
            <a:r>
              <a:rPr lang="ru-RU" dirty="0" smtClean="0"/>
              <a:t>: Совокупность структурированных утверждений о доверии, поддерживаемых свидетельством и обоснованием, которые наглядно демонстрируют то, как были удовлетворены требования доверия.</a:t>
            </a:r>
          </a:p>
          <a:p>
            <a:r>
              <a:rPr lang="ru-RU" b="1" dirty="0" smtClean="0"/>
              <a:t>Уровень доверия</a:t>
            </a:r>
            <a:r>
              <a:rPr lang="ru-RU" dirty="0" smtClean="0"/>
              <a:t>: Степень доверия, соответствующая специальной шкале, применяемой в методе обеспечения доверия</a:t>
            </a:r>
          </a:p>
          <a:p>
            <a:r>
              <a:rPr lang="ru-RU" b="1" dirty="0" smtClean="0"/>
              <a:t>Аттестация</a:t>
            </a:r>
            <a:r>
              <a:rPr lang="ru-RU" dirty="0" smtClean="0"/>
              <a:t>: Процедура, посредством которой официальный орган формально признает, утверждает и принимает остаточный риск:</a:t>
            </a:r>
          </a:p>
          <a:p>
            <a:r>
              <a:rPr lang="ru-RU" b="1" dirty="0" smtClean="0"/>
              <a:t>Сертификация</a:t>
            </a:r>
            <a:r>
              <a:rPr lang="ru-RU" dirty="0" smtClean="0"/>
              <a:t>: Процедура выдачи официального подтверждения о соответствии оцениваемого объекта установленным требованиям. Сертификация может проводиться третьей стороной</a:t>
            </a:r>
          </a:p>
          <a:p>
            <a:endParaRPr lang="ru-RU" dirty="0" smtClean="0"/>
          </a:p>
          <a:p>
            <a:pPr>
              <a:buNone/>
            </a:pPr>
            <a:endParaRPr lang="ru-RU" dirty="0" smtClean="0"/>
          </a:p>
          <a:p>
            <a:r>
              <a:rPr lang="ru-RU" b="1" dirty="0" smtClean="0"/>
              <a:t>Безопасность</a:t>
            </a:r>
            <a:r>
              <a:rPr lang="ru-RU" dirty="0" smtClean="0"/>
              <a:t>: Все аспекты, связанные с определением, достижением и поддержанием конфиденциальности, целостности, доступности, подотчетности, аутентичности и достоверности информационных активов</a:t>
            </a:r>
          </a:p>
          <a:p>
            <a:r>
              <a:rPr lang="ru-RU" b="1" dirty="0" smtClean="0"/>
              <a:t>Элемент безопасности</a:t>
            </a:r>
            <a:r>
              <a:rPr lang="ru-RU" dirty="0" smtClean="0"/>
              <a:t>: Неделимое требование безопасности</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элементы политики безопасности</a:t>
            </a:r>
            <a:endParaRPr lang="ru-RU" dirty="0"/>
          </a:p>
        </p:txBody>
      </p:sp>
      <p:sp>
        <p:nvSpPr>
          <p:cNvPr id="3" name="Содержимое 2"/>
          <p:cNvSpPr>
            <a:spLocks noGrp="1"/>
          </p:cNvSpPr>
          <p:nvPr>
            <p:ph idx="1"/>
          </p:nvPr>
        </p:nvSpPr>
        <p:spPr/>
        <p:txBody>
          <a:bodyPr>
            <a:normAutofit fontScale="70000" lnSpcReduction="20000"/>
          </a:bodyPr>
          <a:lstStyle/>
          <a:p>
            <a:pPr lvl="0"/>
            <a:r>
              <a:rPr lang="ru-RU" dirty="0" smtClean="0"/>
              <a:t>идентификация и аутентификация всех субъектов доступа ;</a:t>
            </a:r>
          </a:p>
          <a:p>
            <a:pPr lvl="0"/>
            <a:r>
              <a:rPr lang="ru-RU" dirty="0" smtClean="0"/>
              <a:t>управление доступом к информационным ресурсам сервиса безопасности;</a:t>
            </a:r>
          </a:p>
          <a:p>
            <a:pPr lvl="0"/>
            <a:r>
              <a:rPr lang="ru-RU" dirty="0" smtClean="0"/>
              <a:t>подотчетность пользователей сервиса безопасности;</a:t>
            </a:r>
          </a:p>
          <a:p>
            <a:pPr lvl="0"/>
            <a:r>
              <a:rPr lang="ru-RU" dirty="0" smtClean="0"/>
              <a:t>протоколирование и аудит функционирования сервиса безопасности;</a:t>
            </a:r>
          </a:p>
          <a:p>
            <a:pPr lvl="0"/>
            <a:r>
              <a:rPr lang="ru-RU" dirty="0" smtClean="0"/>
              <a:t>обеспечение доступности коммуникационных каналов;</a:t>
            </a:r>
          </a:p>
          <a:p>
            <a:pPr lvl="0"/>
            <a:r>
              <a:rPr lang="ru-RU" dirty="0" smtClean="0"/>
              <a:t>обеспечение конфиденциальности и целостности управляющей информации (в частности, при удаленном администрировании);</a:t>
            </a:r>
          </a:p>
          <a:p>
            <a:pPr lvl="0"/>
            <a:r>
              <a:rPr lang="ru-RU" dirty="0" smtClean="0"/>
              <a:t>обеспечение целостности аппаратно-программной и информационной частей сервиса безопасности;</a:t>
            </a:r>
          </a:p>
          <a:p>
            <a:pPr lvl="0"/>
            <a:r>
              <a:rPr lang="ru-RU" dirty="0" smtClean="0"/>
              <a:t>обеспечение невозможности обхода защитных средств.</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Общие цели безопасности</a:t>
            </a:r>
            <a:endParaRPr lang="ru-RU" dirty="0"/>
          </a:p>
        </p:txBody>
      </p:sp>
      <p:sp>
        <p:nvSpPr>
          <p:cNvPr id="3" name="Содержимое 2"/>
          <p:cNvSpPr>
            <a:spLocks noGrp="1"/>
          </p:cNvSpPr>
          <p:nvPr>
            <p:ph idx="1"/>
          </p:nvPr>
        </p:nvSpPr>
        <p:spPr>
          <a:xfrm>
            <a:off x="457200" y="1071546"/>
            <a:ext cx="8229600" cy="5237814"/>
          </a:xfrm>
        </p:spPr>
        <p:txBody>
          <a:bodyPr>
            <a:noAutofit/>
          </a:bodyPr>
          <a:lstStyle/>
          <a:p>
            <a:r>
              <a:rPr lang="ru-RU" sz="1600" dirty="0" smtClean="0"/>
              <a:t>достижение целей должно способствовать противостоянию угрозам безопасности и реализации предписаний политики безопасности:</a:t>
            </a:r>
          </a:p>
          <a:p>
            <a:pPr lvl="0"/>
            <a:r>
              <a:rPr lang="ru-RU" sz="1600" i="1" dirty="0" smtClean="0"/>
              <a:t>подотчетность</a:t>
            </a:r>
            <a:r>
              <a:rPr lang="ru-RU" sz="1600" dirty="0" smtClean="0"/>
              <a:t> субъектов и объектов, взаимодействующих с сервисом (необходимое условие достижения этой цели - </a:t>
            </a:r>
            <a:r>
              <a:rPr lang="ru-RU" sz="1600" i="1" dirty="0" smtClean="0"/>
              <a:t>идентификация</a:t>
            </a:r>
            <a:r>
              <a:rPr lang="ru-RU" sz="1600" dirty="0" smtClean="0"/>
              <a:t> и </a:t>
            </a:r>
            <a:r>
              <a:rPr lang="ru-RU" sz="1600" i="1" dirty="0" smtClean="0"/>
              <a:t>аутентификация</a:t>
            </a:r>
            <a:r>
              <a:rPr lang="ru-RU" sz="1600" dirty="0" smtClean="0"/>
              <a:t> взаимодействующих субъектов и объектов, а также </a:t>
            </a:r>
            <a:r>
              <a:rPr lang="ru-RU" sz="1600" i="1" dirty="0" smtClean="0"/>
              <a:t>протоколирование</a:t>
            </a:r>
            <a:r>
              <a:rPr lang="ru-RU" sz="1600" dirty="0" smtClean="0"/>
              <a:t> и </a:t>
            </a:r>
            <a:r>
              <a:rPr lang="ru-RU" sz="1600" i="1" dirty="0" smtClean="0"/>
              <a:t>аудит </a:t>
            </a:r>
            <a:r>
              <a:rPr lang="ru-RU" sz="1600" dirty="0" smtClean="0"/>
              <a:t>выполняемых действий);</a:t>
            </a:r>
          </a:p>
          <a:p>
            <a:pPr lvl="0"/>
            <a:r>
              <a:rPr lang="ru-RU" sz="1600" i="1" dirty="0" smtClean="0"/>
              <a:t>автоматизация административных действий</a:t>
            </a:r>
            <a:r>
              <a:rPr lang="ru-RU" sz="1600" dirty="0" smtClean="0"/>
              <a:t>, наличие средств проверки корректности конфигурации, как локальной, так и распределенной, наглядный интерфейс администрирования;</a:t>
            </a:r>
          </a:p>
          <a:p>
            <a:pPr lvl="0"/>
            <a:r>
              <a:rPr lang="ru-RU" sz="1600" dirty="0" smtClean="0"/>
              <a:t>обеспечение (прежде всего средствами пользовательского интерфейса) корректного использования функций безопасности;</a:t>
            </a:r>
          </a:p>
          <a:p>
            <a:pPr lvl="0"/>
            <a:r>
              <a:rPr lang="ru-RU" sz="1600" dirty="0" smtClean="0"/>
              <a:t>предоставление пользователям средств для проверки аутентичности серверов и других партнеров по общению, а также открытых криптографических ключей; реальное осуществление подобных проверок;</a:t>
            </a:r>
          </a:p>
          <a:p>
            <a:pPr lvl="0"/>
            <a:r>
              <a:rPr lang="ru-RU" sz="1600" dirty="0" smtClean="0"/>
              <a:t>выявление попыток нарушения политики безопасности, задание реакции на подобные попытки;</a:t>
            </a:r>
          </a:p>
          <a:p>
            <a:pPr lvl="0"/>
            <a:r>
              <a:rPr lang="ru-RU" sz="1600" dirty="0" smtClean="0"/>
              <a:t>обеспечение отсутствия вредоносного кода в составе сервиса, в том числе после ликвидации нарушений информационной безопасности;</a:t>
            </a:r>
          </a:p>
          <a:p>
            <a:pPr lvl="0"/>
            <a:r>
              <a:rPr lang="ru-RU" sz="1600" dirty="0" smtClean="0"/>
              <a:t>проверка программного кода на наличие подписи доверенной стороны перед его загрузкой в систему;</a:t>
            </a:r>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цели безопасности (продолжение)</a:t>
            </a:r>
            <a:endParaRPr lang="ru-RU" dirty="0"/>
          </a:p>
        </p:txBody>
      </p:sp>
      <p:sp>
        <p:nvSpPr>
          <p:cNvPr id="3" name="Содержимое 2"/>
          <p:cNvSpPr>
            <a:spLocks noGrp="1"/>
          </p:cNvSpPr>
          <p:nvPr>
            <p:ph idx="1"/>
          </p:nvPr>
        </p:nvSpPr>
        <p:spPr>
          <a:xfrm>
            <a:off x="357158" y="1857364"/>
            <a:ext cx="8329642" cy="4451996"/>
          </a:xfrm>
        </p:spPr>
        <p:txBody>
          <a:bodyPr>
            <a:normAutofit fontScale="62500" lnSpcReduction="20000"/>
          </a:bodyPr>
          <a:lstStyle/>
          <a:p>
            <a:pPr lvl="0"/>
            <a:r>
              <a:rPr lang="ru-RU" dirty="0" smtClean="0"/>
              <a:t>выполнение резервного копирования информации, необходимой для восстановления нормальной работы сервиса;</a:t>
            </a:r>
          </a:p>
          <a:p>
            <a:pPr lvl="0"/>
            <a:r>
              <a:rPr lang="ru-RU" dirty="0" smtClean="0"/>
              <a:t>обеспечение безопасного восстановления после сбоев и отказов;</a:t>
            </a:r>
          </a:p>
          <a:p>
            <a:pPr lvl="0"/>
            <a:r>
              <a:rPr lang="ru-RU" dirty="0" smtClean="0"/>
              <a:t>обеспечение конфиденциальности и целостности информации при удаленном администрировании сервиса;</a:t>
            </a:r>
          </a:p>
          <a:p>
            <a:pPr lvl="0"/>
            <a:r>
              <a:rPr lang="ru-RU" dirty="0" smtClean="0"/>
              <a:t>обеспечение устойчивости средств идентификации и аутентификации к попыткам воспроизведения информации и другим способам реализации маскарада ; наличие средств разграничения доступа к компонентам и ресурсам сервиса безопасности;</a:t>
            </a:r>
          </a:p>
          <a:p>
            <a:pPr lvl="0"/>
            <a:r>
              <a:rPr lang="ru-RU" dirty="0" smtClean="0"/>
              <a:t>наличие средств контроля целостности компонентов и ресурсов сервиса;</a:t>
            </a:r>
          </a:p>
          <a:p>
            <a:pPr lvl="0"/>
            <a:r>
              <a:rPr lang="ru-RU" dirty="0" smtClean="0"/>
              <a:t>наличие средств контроля корректности функционирования сервиса;</a:t>
            </a:r>
          </a:p>
          <a:p>
            <a:pPr lvl="0"/>
            <a:r>
              <a:rPr lang="ru-RU" dirty="0" smtClean="0"/>
              <a:t>обеспечение безопасности многократного использования объектов.</a:t>
            </a:r>
          </a:p>
          <a:p>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868346"/>
          </a:xfrm>
        </p:spPr>
        <p:txBody>
          <a:bodyPr/>
          <a:lstStyle/>
          <a:p>
            <a:r>
              <a:rPr lang="ru-RU" dirty="0" smtClean="0"/>
              <a:t>Цели среды безопасности</a:t>
            </a:r>
            <a:endParaRPr lang="ru-RU" dirty="0"/>
          </a:p>
        </p:txBody>
      </p:sp>
      <p:sp>
        <p:nvSpPr>
          <p:cNvPr id="3" name="Содержимое 2"/>
          <p:cNvSpPr>
            <a:spLocks noGrp="1"/>
          </p:cNvSpPr>
          <p:nvPr>
            <p:ph idx="1"/>
          </p:nvPr>
        </p:nvSpPr>
        <p:spPr>
          <a:xfrm>
            <a:off x="428596" y="928670"/>
            <a:ext cx="8229600" cy="5166376"/>
          </a:xfrm>
        </p:spPr>
        <p:txBody>
          <a:bodyPr>
            <a:noAutofit/>
          </a:bodyPr>
          <a:lstStyle/>
          <a:p>
            <a:pPr indent="0">
              <a:buNone/>
            </a:pPr>
            <a:r>
              <a:rPr lang="ru-RU" sz="1600" dirty="0" smtClean="0"/>
              <a:t>Цели безопасности для среды дополняют цели безопасности объекта оценки и состоят в следующем:</a:t>
            </a:r>
          </a:p>
          <a:p>
            <a:pPr lvl="0"/>
            <a:r>
              <a:rPr lang="ru-RU" sz="1600" dirty="0" smtClean="0"/>
              <a:t>обеспечение минимальной достаточности аппаратной и программной конфигурации вычислительной установки, на которой функционирует сервис безопасности ;</a:t>
            </a:r>
          </a:p>
          <a:p>
            <a:pPr lvl="0"/>
            <a:r>
              <a:rPr lang="ru-RU" sz="1600" dirty="0" smtClean="0"/>
              <a:t>управление физическим доступом к компонентам и ресурсам сервиса;</a:t>
            </a:r>
          </a:p>
          <a:p>
            <a:pPr lvl="0"/>
            <a:r>
              <a:rPr lang="ru-RU" sz="1600" dirty="0" smtClean="0"/>
              <a:t>обеспечение невозможности обхода защитных средств;</a:t>
            </a:r>
          </a:p>
          <a:p>
            <a:pPr lvl="0"/>
            <a:r>
              <a:rPr lang="ru-RU" sz="1600" dirty="0" smtClean="0"/>
              <a:t>обеспечение достаточной подготовки уполномоченных пользователей сервиса безопасности;</a:t>
            </a:r>
          </a:p>
          <a:p>
            <a:pPr lvl="0"/>
            <a:r>
              <a:rPr lang="ru-RU" sz="1600" dirty="0" smtClean="0"/>
              <a:t>проведение в жизнь политики управления данными аутентификации: пользователи меняют эти данные должным образом и с требуемой регулярностью;</a:t>
            </a:r>
          </a:p>
          <a:p>
            <a:pPr lvl="0"/>
            <a:r>
              <a:rPr lang="ru-RU" sz="1600" dirty="0" smtClean="0"/>
              <a:t>ликвидация данных аутентификации и привилегий пользователей, лишенных доступа к сервису безопасности;</a:t>
            </a:r>
          </a:p>
          <a:p>
            <a:pPr lvl="0"/>
            <a:r>
              <a:rPr lang="ru-RU" sz="1600" dirty="0" smtClean="0"/>
              <a:t>разработка и реализация процедур и механизмов, предохраняющих от вторжения вредоносного программного обеспечения (ПО);</a:t>
            </a:r>
          </a:p>
          <a:p>
            <a:pPr lvl="0"/>
            <a:r>
              <a:rPr lang="ru-RU" sz="1600" dirty="0" smtClean="0"/>
              <a:t>разработка и реализация дисциплины доклада о нарушениях информационной безопасности;</a:t>
            </a:r>
          </a:p>
          <a:p>
            <a:pPr lvl="0"/>
            <a:r>
              <a:rPr lang="ru-RU" sz="1600" dirty="0" smtClean="0"/>
              <a:t>подготовка пользователей и обслуживающего персонала для противостояния методам морально-психологического воздействия;</a:t>
            </a:r>
          </a:p>
          <a:p>
            <a:pPr lvl="0"/>
            <a:r>
              <a:rPr lang="ru-RU" sz="1600" dirty="0" smtClean="0"/>
              <a:t>оперативная ликвидация выявленных уязвимостей.</a:t>
            </a:r>
          </a:p>
          <a:p>
            <a:endParaRPr lang="ru-RU" sz="1600"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3-й и 4-й оценочные уровни доверия</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Оценочный уровень доверия 3 (ОУД3), предусматривающий систематическое тестирование и проверку, позволяет достичь максимально возможного доверия при использовании обычных методов разработки. Он применим в тех случаях, когда разработчикам или пользователям требуется умеренный уровень доверия на основе всестороннего исследования объекта оценки и процесса его разработки. По сравнению с ОУД2 сюда добавлено требование, которое предписывает разработчику создавать акт об испытаниях с учетом особенностей не только функциональной спецификации, но и проекта верхнего уровня. Кроме того, требуется контроль среды разработки и управление конфигурацией объекта оценки.</a:t>
            </a:r>
          </a:p>
          <a:p>
            <a:r>
              <a:rPr lang="ru-RU" dirty="0" smtClean="0"/>
              <a:t>Оценочный уровень доверия 4 (ОУД4) предусматривает систематическое проектирование, тестирование и просмотр. Он позволяет достичь доверия, максимально возможного при следовании общепринятой практике коммерческой разработки. Это самый высокий уровень, на который, вероятно, экономически целесообразно ориентироваться для существующих типов продуктов.</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требования доверия для 3-го оценочного уровня</a:t>
            </a:r>
            <a:endParaRPr lang="ru-RU" dirty="0"/>
          </a:p>
        </p:txBody>
      </p:sp>
      <p:sp>
        <p:nvSpPr>
          <p:cNvPr id="3" name="Содержимое 2"/>
          <p:cNvSpPr>
            <a:spLocks noGrp="1"/>
          </p:cNvSpPr>
          <p:nvPr>
            <p:ph idx="1"/>
          </p:nvPr>
        </p:nvSpPr>
        <p:spPr>
          <a:xfrm>
            <a:off x="457200" y="1571612"/>
            <a:ext cx="8229600" cy="4554551"/>
          </a:xfrm>
        </p:spPr>
        <p:txBody>
          <a:bodyPr>
            <a:normAutofit fontScale="70000" lnSpcReduction="20000"/>
          </a:bodyPr>
          <a:lstStyle/>
          <a:p>
            <a:r>
              <a:rPr lang="ru-RU" dirty="0" smtClean="0"/>
              <a:t>Для большинства областей применения достаточно третьего уровня доверия, но поскольку он достижим при разумных затратах на разработку, его можно считать типовым.</a:t>
            </a:r>
          </a:p>
          <a:p>
            <a:pPr lvl="0"/>
            <a:r>
              <a:rPr lang="ru-RU" dirty="0" smtClean="0"/>
              <a:t>В число требований доверия третьего оценочного уровня </a:t>
            </a:r>
            <a:r>
              <a:rPr lang="ru-RU" dirty="0" err="1" smtClean="0"/>
              <a:t>входят:анализ</a:t>
            </a:r>
            <a:r>
              <a:rPr lang="ru-RU" dirty="0" smtClean="0"/>
              <a:t> функциональной спецификации, спецификации интерфейсов, эксплуатационной документации;</a:t>
            </a:r>
          </a:p>
          <a:p>
            <a:pPr lvl="1"/>
            <a:r>
              <a:rPr lang="ru-RU" dirty="0" smtClean="0"/>
              <a:t>независимое тестирование ;</a:t>
            </a:r>
          </a:p>
          <a:p>
            <a:pPr lvl="1"/>
            <a:r>
              <a:rPr lang="ru-RU" dirty="0" smtClean="0"/>
              <a:t>наличие проекта верхнего уровня ;</a:t>
            </a:r>
          </a:p>
          <a:p>
            <a:pPr lvl="1"/>
            <a:r>
              <a:rPr lang="ru-RU" dirty="0" smtClean="0"/>
              <a:t>анализ стойкости функций безопасности ;</a:t>
            </a:r>
          </a:p>
          <a:p>
            <a:pPr lvl="1"/>
            <a:r>
              <a:rPr lang="ru-RU" dirty="0" smtClean="0"/>
              <a:t>поиск разработчиком явных уязвимостей ;</a:t>
            </a:r>
          </a:p>
          <a:p>
            <a:pPr lvl="1"/>
            <a:r>
              <a:rPr lang="ru-RU" dirty="0" smtClean="0"/>
              <a:t>контроль среды разработки;</a:t>
            </a:r>
          </a:p>
          <a:p>
            <a:pPr lvl="1"/>
            <a:r>
              <a:rPr lang="ru-RU" dirty="0" smtClean="0"/>
              <a:t>управление конфигурацией.</a:t>
            </a:r>
          </a:p>
          <a:p>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Общие требования доверия для 4-го оценочного уровня</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В принципе реален и четвертый оценочный уровень, который можно рекомендовать для конфигураций повышенной защищенности.</a:t>
            </a:r>
          </a:p>
          <a:p>
            <a:r>
              <a:rPr lang="ru-RU" dirty="0" smtClean="0"/>
              <a:t> К числу дополнительных требований этого уровня относятся:</a:t>
            </a:r>
          </a:p>
          <a:p>
            <a:pPr lvl="1"/>
            <a:r>
              <a:rPr lang="ru-RU" dirty="0" smtClean="0"/>
              <a:t>полная спецификация интерфейсов;</a:t>
            </a:r>
          </a:p>
          <a:p>
            <a:pPr lvl="1"/>
            <a:r>
              <a:rPr lang="ru-RU" dirty="0" smtClean="0"/>
              <a:t>наличие проекта нижнего уровня ;</a:t>
            </a:r>
          </a:p>
          <a:p>
            <a:pPr lvl="1"/>
            <a:r>
              <a:rPr lang="ru-RU" dirty="0" smtClean="0"/>
              <a:t>анализ подмножества реализации;</a:t>
            </a:r>
          </a:p>
          <a:p>
            <a:pPr lvl="1"/>
            <a:r>
              <a:rPr lang="ru-RU" dirty="0" smtClean="0"/>
              <a:t>применение неформальной модели политики безопасности ;</a:t>
            </a:r>
          </a:p>
          <a:p>
            <a:pPr lvl="1"/>
            <a:r>
              <a:rPr lang="ru-RU" dirty="0" smtClean="0"/>
              <a:t>независимый анализ уязвимостей ;</a:t>
            </a:r>
          </a:p>
          <a:p>
            <a:pPr lvl="1"/>
            <a:r>
              <a:rPr lang="ru-RU" dirty="0" smtClean="0"/>
              <a:t>автоматизация управления конфигурацией.</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Требования доверия</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Требования доверия к безопасности определяются анализом </a:t>
            </a:r>
          </a:p>
          <a:p>
            <a:pPr lvl="1"/>
            <a:r>
              <a:rPr lang="ru-RU" smtClean="0"/>
              <a:t>требований политик безопасности </a:t>
            </a:r>
            <a:r>
              <a:rPr lang="ru-RU" dirty="0" smtClean="0"/>
              <a:t>для объекта,</a:t>
            </a:r>
          </a:p>
          <a:p>
            <a:pPr lvl="1"/>
            <a:r>
              <a:rPr lang="ru-RU" dirty="0" smtClean="0"/>
              <a:t>факторов влияния, </a:t>
            </a:r>
          </a:p>
          <a:p>
            <a:pPr lvl="1"/>
            <a:r>
              <a:rPr lang="ru-RU" dirty="0" smtClean="0"/>
              <a:t>целевой среды объекта.</a:t>
            </a:r>
          </a:p>
          <a:p>
            <a:r>
              <a:rPr lang="ru-RU" dirty="0" smtClean="0"/>
              <a:t>Факторами влияния могут быть любые соображения, которые оказывают воздействие на формирование требований доверия к объекту, они могут быть представлены нематериально, например, политикой, культурой, </a:t>
            </a:r>
            <a:r>
              <a:rPr lang="ru-RU" b="1" dirty="0" smtClean="0"/>
              <a:t>законами и</a:t>
            </a:r>
            <a:r>
              <a:rPr lang="ru-RU" dirty="0" smtClean="0"/>
              <a:t> </a:t>
            </a:r>
            <a:r>
              <a:rPr lang="ru-RU" b="1" dirty="0" smtClean="0"/>
              <a:t>обязательными (предписанными) </a:t>
            </a:r>
            <a:r>
              <a:rPr lang="ru-RU" dirty="0" smtClean="0"/>
              <a:t>требованиями. </a:t>
            </a:r>
          </a:p>
          <a:p>
            <a:r>
              <a:rPr lang="ru-RU" dirty="0" smtClean="0"/>
              <a:t>Оценка требований политик и целевой среды нужна для определения остаточного риска.</a:t>
            </a:r>
            <a:br>
              <a:rPr lang="ru-RU" dirty="0" smtClean="0"/>
            </a:b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dirty="0" smtClean="0"/>
              <a:t>Доверие и безопасность</a:t>
            </a:r>
            <a:endParaRPr lang="ru-RU" dirty="0"/>
          </a:p>
        </p:txBody>
      </p:sp>
      <p:sp>
        <p:nvSpPr>
          <p:cNvPr id="3" name="Содержимое 2"/>
          <p:cNvSpPr>
            <a:spLocks noGrp="1"/>
          </p:cNvSpPr>
          <p:nvPr>
            <p:ph idx="1"/>
          </p:nvPr>
        </p:nvSpPr>
        <p:spPr>
          <a:xfrm>
            <a:off x="457200" y="1214422"/>
            <a:ext cx="8229600" cy="5094938"/>
          </a:xfrm>
        </p:spPr>
        <p:txBody>
          <a:bodyPr>
            <a:normAutofit fontScale="40000" lnSpcReduction="20000"/>
          </a:bodyPr>
          <a:lstStyle/>
          <a:p>
            <a:r>
              <a:rPr lang="ru-RU" sz="3300" dirty="0" smtClean="0"/>
              <a:t>Доверие </a:t>
            </a:r>
            <a:r>
              <a:rPr lang="ru-RU" sz="3300" b="1" dirty="0" smtClean="0"/>
              <a:t>не обеспечивает </a:t>
            </a:r>
            <a:r>
              <a:rPr lang="ru-RU" sz="3300" dirty="0" smtClean="0"/>
              <a:t>предоставление объекту каких-либо дополнительных мер безопасности или услуг (поэтому трудно осознать преимущества, которые получаются от вложения ресурсов в обеспечение доверия). </a:t>
            </a:r>
          </a:p>
          <a:p>
            <a:pPr>
              <a:buNone/>
            </a:pPr>
            <a:endParaRPr lang="ru-RU" sz="3300" dirty="0" smtClean="0"/>
          </a:p>
          <a:p>
            <a:r>
              <a:rPr lang="ru-RU" sz="3300" dirty="0" smtClean="0"/>
              <a:t>Доверие автоматически </a:t>
            </a:r>
            <a:r>
              <a:rPr lang="ru-RU" sz="3300" b="1" dirty="0" smtClean="0"/>
              <a:t>не подразумевает достаточную безопасность</a:t>
            </a:r>
            <a:r>
              <a:rPr lang="ru-RU" sz="3300" dirty="0" smtClean="0"/>
              <a:t>, а только соответствие ее целям (политике безопасности). Доверие обеспечивает уверенность в выполнении объектом заданных целей безопасности без проверки того, учитывают ли эти цели конкретные риски и угрозы. </a:t>
            </a:r>
          </a:p>
          <a:p>
            <a:endParaRPr lang="ru-RU" sz="3300" dirty="0" smtClean="0"/>
          </a:p>
          <a:p>
            <a:r>
              <a:rPr lang="ru-RU" sz="3300" dirty="0" smtClean="0"/>
              <a:t>Хотя продукту ИТ можно доверять в части его соответствия целям безопасности, но от характера этих целей зависит безопасное поведение продукта, и, напротив, продукт с низкой степенью доверия, но с более соответствующими целями безопасности, может быть фактически более безопасным.</a:t>
            </a:r>
            <a:br>
              <a:rPr lang="ru-RU" sz="3300" dirty="0" smtClean="0"/>
            </a:br>
            <a:endParaRPr lang="ru-RU" sz="3300" dirty="0" smtClean="0"/>
          </a:p>
          <a:p>
            <a:endParaRPr lang="ru-RU" dirty="0" smtClean="0"/>
          </a:p>
          <a:p>
            <a:endParaRPr lang="ru-RU" dirty="0" smtClean="0"/>
          </a:p>
          <a:p>
            <a:pPr marL="1224000" indent="0">
              <a:buNone/>
            </a:pPr>
            <a:r>
              <a:rPr lang="ru-RU" dirty="0" smtClean="0"/>
              <a:t>Например, ошибочно считается, что двухфакторная аутентификация вызывает больше доверия, чем простой механизм применения пароля, хотя в реальности это просто механизм более строгой аутентификации. Двухфакторная аутентификация является механизмом более строгой аутентификации, так как она верифицирует два атрибута пользователя по сравнению с одним атрибутом в случае применения механизма с применением пароля. Сама по себе такая аутентификация не обеспечивает доверия, поскольку при разработке механизма обеспечения безопасности именно действия по обеспечению доверия способствуют созданию доверия к этому механизму.</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Подходы к обеспечения доверия </a:t>
            </a:r>
            <a:endParaRPr lang="ru-RU" dirty="0"/>
          </a:p>
        </p:txBody>
      </p:sp>
      <p:sp>
        <p:nvSpPr>
          <p:cNvPr id="3" name="Содержимое 2"/>
          <p:cNvSpPr>
            <a:spLocks noGrp="1"/>
          </p:cNvSpPr>
          <p:nvPr>
            <p:ph idx="1"/>
          </p:nvPr>
        </p:nvSpPr>
        <p:spPr>
          <a:xfrm>
            <a:off x="457200" y="1571612"/>
            <a:ext cx="8229600" cy="4554551"/>
          </a:xfrm>
        </p:spPr>
        <p:txBody>
          <a:bodyPr>
            <a:normAutofit fontScale="92500" lnSpcReduction="10000"/>
          </a:bodyPr>
          <a:lstStyle/>
          <a:p>
            <a:pPr>
              <a:buNone/>
            </a:pPr>
            <a:r>
              <a:rPr lang="ru-RU" dirty="0" smtClean="0"/>
              <a:t/>
            </a:r>
            <a:br>
              <a:rPr lang="ru-RU" dirty="0" smtClean="0"/>
            </a:br>
            <a:r>
              <a:rPr lang="ru-RU" dirty="0" smtClean="0"/>
              <a:t>     </a:t>
            </a:r>
            <a:r>
              <a:rPr lang="ru-RU" dirty="0" err="1" smtClean="0"/>
              <a:t>a</a:t>
            </a:r>
            <a:r>
              <a:rPr lang="ru-RU" dirty="0" smtClean="0"/>
              <a:t>) оценка объекта доверия посредством оценивания и тестирования;</a:t>
            </a:r>
            <a:br>
              <a:rPr lang="ru-RU" dirty="0" smtClean="0"/>
            </a:br>
            <a:r>
              <a:rPr lang="ru-RU" dirty="0" smtClean="0"/>
              <a:t>     </a:t>
            </a:r>
            <a:br>
              <a:rPr lang="ru-RU" dirty="0" smtClean="0"/>
            </a:br>
            <a:r>
              <a:rPr lang="ru-RU" dirty="0" smtClean="0"/>
              <a:t>     </a:t>
            </a:r>
            <a:r>
              <a:rPr lang="ru-RU" dirty="0" err="1" smtClean="0"/>
              <a:t>b</a:t>
            </a:r>
            <a:r>
              <a:rPr lang="ru-RU" dirty="0" smtClean="0"/>
              <a:t>) оценка процессов, используемых для разработки и создания объекта;</a:t>
            </a:r>
            <a:br>
              <a:rPr lang="ru-RU" dirty="0" smtClean="0"/>
            </a:br>
            <a:r>
              <a:rPr lang="ru-RU" dirty="0" smtClean="0"/>
              <a:t>     </a:t>
            </a:r>
            <a:br>
              <a:rPr lang="ru-RU" dirty="0" smtClean="0"/>
            </a:br>
            <a:r>
              <a:rPr lang="ru-RU" dirty="0" smtClean="0"/>
              <a:t>     </a:t>
            </a:r>
            <a:r>
              <a:rPr lang="ru-RU" dirty="0" err="1" smtClean="0"/>
              <a:t>c</a:t>
            </a:r>
            <a:r>
              <a:rPr lang="ru-RU" dirty="0" smtClean="0"/>
              <a:t>) оценка среды (например, персонал и/или оборудование).</a:t>
            </a:r>
            <a:br>
              <a:rPr lang="ru-RU" dirty="0" smtClean="0"/>
            </a:b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Предмет оценки при разных подходах к обеспечению доверия</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Оценка объекта (продукт, система, услуга) включает в себя процедуру его проверки, этими методами обеспечения доверия проверяется объект и связанная с ним проектная документация по безопасности, независимо от процессов разработки.</a:t>
            </a:r>
          </a:p>
          <a:p>
            <a:r>
              <a:rPr lang="ru-RU" dirty="0" smtClean="0"/>
              <a:t>Оценка технологического процесса включает в себя проверку организационных процессов, используемых для производства и эксплуатации объекта в течение его жизненного цикла (разработка, ввод в действие (развертывание), доставка, тестирование, обслуживание, ликвидация и т.д.). (доверие достигается посредством допущения, что организуемые людьми процессы влияют на качество разработки и внедрения объекта).</a:t>
            </a:r>
          </a:p>
          <a:p>
            <a:r>
              <a:rPr lang="ru-RU" dirty="0" smtClean="0"/>
              <a:t>Оценка внешних факторов включает в себя проверку влияния условий окружающей среды, вносящих вклад в качество процессов производства объектов (непосредственной проверки объекта или процесса не происходит, к оцениваемым факторам относятся персонал и физическое оборудование для разработки, производства, доставки, эксплуатации и т.д.).</a:t>
            </a:r>
            <a:br>
              <a:rPr lang="ru-RU" dirty="0" smtClean="0"/>
            </a:b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Доверие к «эффективности» и доверие к «корректности»</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При обеспечении доверия к корректности дается ссылка на оценку объекта с целью верификации корректности его внедрения в соответствии с проектом.</a:t>
            </a:r>
          </a:p>
          <a:p>
            <a:r>
              <a:rPr lang="ru-RU" dirty="0" smtClean="0"/>
              <a:t>Доверие к эффективности относится к способности функций безопасности объекта противостоять осознанным или идентифицированным угрозам. </a:t>
            </a:r>
          </a:p>
          <a:p>
            <a:r>
              <a:rPr lang="ru-RU" dirty="0" smtClean="0"/>
              <a:t>Если функциональные возможности обеспечения безопасности объекта учитывают потенциальные угрозы и эти возможности не были проанализированы относительно установления корректности и реализации проекта, то нельзя быть уверенным в успехе противостояния объекта атаке. Доверие к эффективности было обеспечено, но доверие к корректности вследствие отсутствия верификации функциональных возможностей безопасности обеспечено не было. </a:t>
            </a:r>
          </a:p>
          <a:p>
            <a:r>
              <a:rPr lang="ru-RU" dirty="0" smtClean="0"/>
              <a:t>Если анализ установил корректность проекта и правильность реализации функциональных возможностей обеспечения безопасности объекта, а в проекте не предусмотрены соответствующие функции безопасности для противостояния вероятным угрозам, то нельзя быть уверенным, что объект устоит перед этими угрозами. При наличии доверия к корректности отсутствует доверие к эффективности вследствие реализации неэффективных функциональных возможностей противостояния вероятным угрозам. </a:t>
            </a:r>
          </a:p>
          <a:p>
            <a:r>
              <a:rPr lang="ru-RU" dirty="0" smtClean="0"/>
              <a:t>Как доверие к корректности, так и доверие к эффективности являются важными характеристиками, и ни одна из них не обладает преимуществом, поскольку оба типа доверия оперируют значимыми аспектами объекта. Для целью получения общего доверия объект должен быть оценен на предмет корректности проекта, внедрения и эксплуатации (элемент корректности) и должен обладать соответствующими функциональными возможностями обеспечения безопасности для противостояния идентифицированным угрозам (элемент эффективности).</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Отечественная практика оценки и обеспечения доверия</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Область криптографических средств</a:t>
            </a:r>
          </a:p>
          <a:p>
            <a:r>
              <a:rPr lang="ru-RU" dirty="0" smtClean="0"/>
              <a:t>Сертификация средств вычислительной техники </a:t>
            </a:r>
          </a:p>
          <a:p>
            <a:r>
              <a:rPr lang="ru-RU" dirty="0" smtClean="0"/>
              <a:t>Сертификация программного обеспечения (НДВ и допустимость использования в АС)</a:t>
            </a:r>
          </a:p>
          <a:p>
            <a:r>
              <a:rPr lang="ru-RU" dirty="0" smtClean="0"/>
              <a:t>Аттестация объектов информатизации</a:t>
            </a:r>
          </a:p>
          <a:p>
            <a:r>
              <a:rPr lang="ru-RU" dirty="0" smtClean="0"/>
              <a:t>Сертификация на соответствие ТУ</a:t>
            </a:r>
          </a:p>
          <a:p>
            <a:r>
              <a:rPr lang="ru-RU" dirty="0" smtClean="0"/>
              <a:t>Сертификация средств защиты информации</a:t>
            </a:r>
          </a:p>
          <a:p>
            <a:r>
              <a:rPr lang="ru-RU" dirty="0" smtClean="0"/>
              <a:t>Сертификация технологии по требованиям безопасности </a:t>
            </a:r>
            <a:r>
              <a:rPr lang="en-US" dirty="0" smtClean="0"/>
              <a:t>(PCI DSS</a:t>
            </a:r>
            <a:r>
              <a:rPr lang="ru-RU" dirty="0" smtClean="0"/>
              <a:t>, оператор обработки персональных данных</a:t>
            </a:r>
            <a:r>
              <a:rPr lang="en-US" dirty="0" smtClean="0"/>
              <a:t>)</a:t>
            </a:r>
          </a:p>
          <a:p>
            <a:r>
              <a:rPr lang="ru-RU" dirty="0" smtClean="0"/>
              <a:t>Обеспечение доверия к безопасности оборудования</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1606</Words>
  <Application>Microsoft Office PowerPoint</Application>
  <PresentationFormat>Экран (4:3)</PresentationFormat>
  <Paragraphs>294</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Управление информационной безопасности</vt:lpstr>
      <vt:lpstr>Необходимость доверия</vt:lpstr>
      <vt:lpstr>Некоторые определения</vt:lpstr>
      <vt:lpstr>Требования доверия</vt:lpstr>
      <vt:lpstr>Доверие и безопасность</vt:lpstr>
      <vt:lpstr>Подходы к обеспечения доверия </vt:lpstr>
      <vt:lpstr>Предмет оценки при разных подходах к обеспечению доверия</vt:lpstr>
      <vt:lpstr>Доверие к «эффективности» и доверие к «корректности»</vt:lpstr>
      <vt:lpstr>Отечественная практика оценки и обеспечения доверия</vt:lpstr>
      <vt:lpstr>История вопроса</vt:lpstr>
      <vt:lpstr>Высокоуровневые понятия информационной безопасности</vt:lpstr>
      <vt:lpstr>Миссия Общих критериев</vt:lpstr>
      <vt:lpstr>Оценочные уровни</vt:lpstr>
      <vt:lpstr>Оценочные уровни (2)</vt:lpstr>
      <vt:lpstr>Оценочные уровни (3)</vt:lpstr>
      <vt:lpstr>Категории «Общих критериев»</vt:lpstr>
      <vt:lpstr>Структура «Общих критериев»</vt:lpstr>
      <vt:lpstr>Документы «Общих критериев»</vt:lpstr>
      <vt:lpstr>Структура профиля защиты</vt:lpstr>
      <vt:lpstr>Требования «Общих критериев»</vt:lpstr>
      <vt:lpstr>Функциональные требования</vt:lpstr>
      <vt:lpstr>Пример функционалных требований для производных сервисов</vt:lpstr>
      <vt:lpstr>Типология требований доверия</vt:lpstr>
      <vt:lpstr>Структура общих требований</vt:lpstr>
      <vt:lpstr>Предположения безопасности</vt:lpstr>
      <vt:lpstr>Предположения безопасности (продолжение)</vt:lpstr>
      <vt:lpstr>Общие угрозы безопасности</vt:lpstr>
      <vt:lpstr>Общие угрозы безопасности (продолжение)</vt:lpstr>
      <vt:lpstr>Общие угрозы безопасности (завершение)</vt:lpstr>
      <vt:lpstr>Общие элементы политики безопасности</vt:lpstr>
      <vt:lpstr>Общие цели безопасности</vt:lpstr>
      <vt:lpstr>Общие цели безопасности (продолжение)</vt:lpstr>
      <vt:lpstr>Цели среды безопасности</vt:lpstr>
      <vt:lpstr>3-й и 4-й оценочные уровни доверия</vt:lpstr>
      <vt:lpstr>Общие требования доверия для 3-го оценочного уровня</vt:lpstr>
      <vt:lpstr>Общие требования доверия для 4-го оценочного уровня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apetukhov</dc:creator>
  <cp:lastModifiedBy>apetukhov</cp:lastModifiedBy>
  <cp:revision>16</cp:revision>
  <dcterms:created xsi:type="dcterms:W3CDTF">2016-04-17T13:00:46Z</dcterms:created>
  <dcterms:modified xsi:type="dcterms:W3CDTF">2016-04-26T16:14:40Z</dcterms:modified>
</cp:coreProperties>
</file>